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webp" ContentType="image/webp"/>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68" r:id="rId5"/>
  </p:sldMasterIdLst>
  <p:notesMasterIdLst>
    <p:notesMasterId r:id="rId27"/>
  </p:notesMasterIdLst>
  <p:handoutMasterIdLst>
    <p:handoutMasterId r:id="rId28"/>
  </p:handoutMasterIdLst>
  <p:sldIdLst>
    <p:sldId id="281" r:id="rId6"/>
    <p:sldId id="293" r:id="rId7"/>
    <p:sldId id="284" r:id="rId8"/>
    <p:sldId id="256" r:id="rId9"/>
    <p:sldId id="257" r:id="rId10"/>
    <p:sldId id="258" r:id="rId11"/>
    <p:sldId id="259" r:id="rId12"/>
    <p:sldId id="260" r:id="rId13"/>
    <p:sldId id="294" r:id="rId14"/>
    <p:sldId id="297" r:id="rId15"/>
    <p:sldId id="296" r:id="rId16"/>
    <p:sldId id="262" r:id="rId17"/>
    <p:sldId id="299" r:id="rId18"/>
    <p:sldId id="298" r:id="rId19"/>
    <p:sldId id="263" r:id="rId20"/>
    <p:sldId id="264" r:id="rId21"/>
    <p:sldId id="295" r:id="rId22"/>
    <p:sldId id="301" r:id="rId23"/>
    <p:sldId id="300" r:id="rId24"/>
    <p:sldId id="302" r:id="rId25"/>
    <p:sldId id="282"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7E9639D4-E3E2-4D34-9284-5A2195B3D0D7}">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94879" autoAdjust="0"/>
  </p:normalViewPr>
  <p:slideViewPr>
    <p:cSldViewPr snapToGrid="0">
      <p:cViewPr varScale="1">
        <p:scale>
          <a:sx n="87" d="100"/>
          <a:sy n="87" d="100"/>
        </p:scale>
        <p:origin x="480" y="48"/>
      </p:cViewPr>
      <p:guideLst/>
    </p:cSldViewPr>
  </p:slideViewPr>
  <p:outlineViewPr>
    <p:cViewPr>
      <p:scale>
        <a:sx n="33" d="100"/>
        <a:sy n="33" d="100"/>
      </p:scale>
      <p:origin x="0" y="-4032"/>
    </p:cViewPr>
  </p:outlineViewPr>
  <p:notesTextViewPr>
    <p:cViewPr>
      <p:scale>
        <a:sx n="1" d="1"/>
        <a:sy n="1" d="1"/>
      </p:scale>
      <p:origin x="0" y="0"/>
    </p:cViewPr>
  </p:notesTextViewPr>
  <p:sorterViewPr>
    <p:cViewPr>
      <p:scale>
        <a:sx n="100" d="100"/>
        <a:sy n="100" d="100"/>
      </p:scale>
      <p:origin x="0" y="-1757"/>
    </p:cViewPr>
  </p:sorterViewPr>
  <p:notesViewPr>
    <p:cSldViewPr snapToGrid="0">
      <p:cViewPr>
        <p:scale>
          <a:sx n="1" d="2"/>
          <a:sy n="1" d="2"/>
        </p:scale>
        <p:origin x="3480" y="55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customXml" Target="../customXml/item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handoutMaster" Target="handoutMasters/handoutMaster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notesMaster" Target="notesMasters/notesMaster1.xml"/><Relationship Id="rId30" Type="http://schemas.openxmlformats.org/officeDocument/2006/relationships/viewProps" Target="viewProps.xml"/><Relationship Id="rId8" Type="http://schemas.openxmlformats.org/officeDocument/2006/relationships/slide" Target="slides/slide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976AB79-C677-3DB7-78CF-9305D586148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13AB137-CEA6-0244-F12B-1ECC21172D0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DC994AA-C437-4EF4-8BEF-0B832D7FA420}" type="datetimeFigureOut">
              <a:rPr lang="en-US" smtClean="0"/>
              <a:t>5/8/2024</a:t>
            </a:fld>
            <a:endParaRPr lang="en-US"/>
          </a:p>
        </p:txBody>
      </p:sp>
      <p:sp>
        <p:nvSpPr>
          <p:cNvPr id="4" name="Footer Placeholder 3">
            <a:extLst>
              <a:ext uri="{FF2B5EF4-FFF2-40B4-BE49-F238E27FC236}">
                <a16:creationId xmlns:a16="http://schemas.microsoft.com/office/drawing/2014/main" id="{0868EC96-C6CC-F2AF-D90F-143F4D20A07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94F8EC8D-EF88-0275-F75C-A789924433B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F757874-EF65-4B61-B062-40C932C81294}" type="slidenum">
              <a:rPr lang="en-US" smtClean="0"/>
              <a:t>‹#›</a:t>
            </a:fld>
            <a:endParaRPr lang="en-US"/>
          </a:p>
        </p:txBody>
      </p:sp>
    </p:spTree>
    <p:extLst>
      <p:ext uri="{BB962C8B-B14F-4D97-AF65-F5344CB8AC3E}">
        <p14:creationId xmlns:p14="http://schemas.microsoft.com/office/powerpoint/2010/main" val="347202786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B4FE048-FAD0-D943-9A17-3C4CB7633182}" type="datetimeFigureOut">
              <a:rPr lang="en-US" smtClean="0"/>
              <a:t>5/8/2024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5247812-3409-784D-BAE7-ABE53735D59F}" type="slidenum">
              <a:rPr lang="en-US" smtClean="0"/>
              <a:t>‹#›</a:t>
            </a:fld>
            <a:endParaRPr lang="en-US"/>
          </a:p>
        </p:txBody>
      </p:sp>
    </p:spTree>
    <p:extLst>
      <p:ext uri="{BB962C8B-B14F-4D97-AF65-F5344CB8AC3E}">
        <p14:creationId xmlns:p14="http://schemas.microsoft.com/office/powerpoint/2010/main" val="10150300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F23A35-1FA6-84F9-C9C9-8EFD760A508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67CDB01-A300-500A-E9FF-5021D5B2164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3B90371-6E13-9BA6-3274-E7DFC0AA832F}"/>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75DD689E-823E-FB48-22C9-BEE63C553E8C}"/>
              </a:ext>
            </a:extLst>
          </p:cNvPr>
          <p:cNvSpPr>
            <a:spLocks noGrp="1"/>
          </p:cNvSpPr>
          <p:nvPr>
            <p:ph type="sldNum" sz="quarter" idx="5"/>
          </p:nvPr>
        </p:nvSpPr>
        <p:spPr/>
        <p:txBody>
          <a:bodyPr/>
          <a:lstStyle/>
          <a:p>
            <a:fld id="{55247812-3409-784D-BAE7-ABE53735D59F}" type="slidenum">
              <a:rPr lang="en-US" smtClean="0"/>
              <a:t>3</a:t>
            </a:fld>
            <a:endParaRPr lang="en-US"/>
          </a:p>
        </p:txBody>
      </p:sp>
    </p:spTree>
    <p:extLst>
      <p:ext uri="{BB962C8B-B14F-4D97-AF65-F5344CB8AC3E}">
        <p14:creationId xmlns:p14="http://schemas.microsoft.com/office/powerpoint/2010/main" val="22172940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21971445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7654636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39979537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4629155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31432911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17</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654902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18</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778780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19</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537451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20</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086897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325817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8697996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4334479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292488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9674138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4386342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32675258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29206413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tx1"/>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7A7F58C7-D277-8F14-F024-4B41D20D054F}"/>
              </a:ext>
            </a:extLst>
          </p:cNvPr>
          <p:cNvSpPr>
            <a:spLocks noGrp="1"/>
          </p:cNvSpPr>
          <p:nvPr>
            <p:ph type="pic" sz="quarter" idx="10"/>
          </p:nvPr>
        </p:nvSpPr>
        <p:spPr>
          <a:xfrm>
            <a:off x="0" y="0"/>
            <a:ext cx="12192000" cy="6858000"/>
          </a:xfrm>
        </p:spPr>
        <p:txBody>
          <a:bodyPr>
            <a:normAutofit/>
          </a:bodyPr>
          <a:lstStyle>
            <a:lvl1pPr marL="0" indent="0" algn="ctr">
              <a:buNone/>
              <a:defRPr sz="2000">
                <a:solidFill>
                  <a:schemeClr val="bg1"/>
                </a:solidFill>
              </a:defRPr>
            </a:lvl1pPr>
          </a:lstStyle>
          <a:p>
            <a:r>
              <a:rPr lang="en-US"/>
              <a:t>Click icon to add picture</a:t>
            </a:r>
            <a:endParaRPr lang="en-US" dirty="0"/>
          </a:p>
        </p:txBody>
      </p:sp>
      <p:sp>
        <p:nvSpPr>
          <p:cNvPr id="6" name="Title 1">
            <a:extLst>
              <a:ext uri="{FF2B5EF4-FFF2-40B4-BE49-F238E27FC236}">
                <a16:creationId xmlns:a16="http://schemas.microsoft.com/office/drawing/2014/main" id="{2E8C189B-2E00-67DA-E342-3440F5EBB4CE}"/>
              </a:ext>
            </a:extLst>
          </p:cNvPr>
          <p:cNvSpPr>
            <a:spLocks noGrp="1"/>
          </p:cNvSpPr>
          <p:nvPr>
            <p:ph type="ctrTitle" hasCustomPrompt="1"/>
          </p:nvPr>
        </p:nvSpPr>
        <p:spPr>
          <a:xfrm>
            <a:off x="1524000" y="2286000"/>
            <a:ext cx="9144000" cy="2286000"/>
          </a:xfrm>
        </p:spPr>
        <p:txBody>
          <a:bodyPr anchor="ctr" anchorCtr="0">
            <a:noAutofit/>
          </a:bodyPr>
          <a:lstStyle>
            <a:lvl1pPr algn="ctr">
              <a:defRPr sz="4800">
                <a:solidFill>
                  <a:schemeClr val="bg1"/>
                </a:solidFill>
              </a:defRPr>
            </a:lvl1pPr>
          </a:lstStyle>
          <a:p>
            <a:r>
              <a:rPr lang="en-US" dirty="0"/>
              <a:t>Click to add title</a:t>
            </a:r>
          </a:p>
        </p:txBody>
      </p:sp>
    </p:spTree>
    <p:extLst>
      <p:ext uri="{BB962C8B-B14F-4D97-AF65-F5344CB8AC3E}">
        <p14:creationId xmlns:p14="http://schemas.microsoft.com/office/powerpoint/2010/main" val="34246750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ntent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838200" y="365760"/>
            <a:ext cx="10515600" cy="1325563"/>
          </a:xfrm>
        </p:spPr>
        <p:txBody>
          <a:bodyPr anchor="ctr" anchorCtr="0">
            <a:noAutofit/>
          </a:bodyPr>
          <a:lstStyle>
            <a:lvl1pPr algn="ctr">
              <a:defRPr sz="3200"/>
            </a:lvl1pPr>
          </a:lstStyle>
          <a:p>
            <a:r>
              <a:rPr lang="en-US" dirty="0"/>
              <a:t>Click to add title</a:t>
            </a:r>
          </a:p>
        </p:txBody>
      </p:sp>
      <p:sp>
        <p:nvSpPr>
          <p:cNvPr id="8" name="Content Placeholder 10">
            <a:extLst>
              <a:ext uri="{FF2B5EF4-FFF2-40B4-BE49-F238E27FC236}">
                <a16:creationId xmlns:a16="http://schemas.microsoft.com/office/drawing/2014/main" id="{A524C1E0-92FE-D7D2-83A7-46D29A838874}"/>
              </a:ext>
            </a:extLst>
          </p:cNvPr>
          <p:cNvSpPr>
            <a:spLocks noGrp="1"/>
          </p:cNvSpPr>
          <p:nvPr>
            <p:ph sz="quarter" idx="15" hasCustomPrompt="1"/>
          </p:nvPr>
        </p:nvSpPr>
        <p:spPr>
          <a:xfrm>
            <a:off x="838200" y="1790329"/>
            <a:ext cx="5134335" cy="4113054"/>
          </a:xfrm>
        </p:spPr>
        <p:txBody>
          <a:bodyPr>
            <a:normAutofit/>
          </a:bodyPr>
          <a:lstStyle>
            <a:lvl1pPr marL="0" indent="0">
              <a:lnSpc>
                <a:spcPct val="150000"/>
              </a:lnSpc>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10">
            <a:extLst>
              <a:ext uri="{FF2B5EF4-FFF2-40B4-BE49-F238E27FC236}">
                <a16:creationId xmlns:a16="http://schemas.microsoft.com/office/drawing/2014/main" id="{427E0367-8E38-8905-DC9A-D0C376A591A7}"/>
              </a:ext>
            </a:extLst>
          </p:cNvPr>
          <p:cNvSpPr>
            <a:spLocks noGrp="1"/>
          </p:cNvSpPr>
          <p:nvPr>
            <p:ph sz="quarter" idx="16" hasCustomPrompt="1"/>
          </p:nvPr>
        </p:nvSpPr>
        <p:spPr>
          <a:xfrm>
            <a:off x="6219464" y="1790329"/>
            <a:ext cx="5134335" cy="4113054"/>
          </a:xfrm>
        </p:spPr>
        <p:txBody>
          <a:bodyPr>
            <a:normAutofit/>
          </a:bodyPr>
          <a:lstStyle>
            <a:lvl1pPr marL="0" indent="0">
              <a:lnSpc>
                <a:spcPct val="150000"/>
              </a:lnSpc>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Rectangle 9">
            <a:extLst>
              <a:ext uri="{FF2B5EF4-FFF2-40B4-BE49-F238E27FC236}">
                <a16:creationId xmlns:a16="http://schemas.microsoft.com/office/drawing/2014/main" id="{43D847DE-29F2-8ABB-1718-34BED4F37718}"/>
              </a:ext>
              <a:ext uri="{C183D7F6-B498-43B3-948B-1728B52AA6E4}">
                <adec:decorative xmlns:adec="http://schemas.microsoft.com/office/drawing/2017/decorative" val="1"/>
              </a:ext>
            </a:extLst>
          </p:cNvPr>
          <p:cNvSpPr/>
          <p:nvPr userDrawn="1"/>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5/8/2024</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1377039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p:txBody>
          <a:bodyPr anchor="ctr" anchorCtr="0">
            <a:noAutofit/>
          </a:bodyPr>
          <a:lstStyle>
            <a:lvl1pPr algn="ctr">
              <a:defRPr sz="3200"/>
            </a:lvl1pPr>
          </a:lstStyle>
          <a:p>
            <a:r>
              <a:rPr lang="en-US" dirty="0"/>
              <a:t>Click to add title</a:t>
            </a:r>
          </a:p>
        </p:txBody>
      </p:sp>
      <p:sp>
        <p:nvSpPr>
          <p:cNvPr id="8" name="Table Placeholder 7">
            <a:extLst>
              <a:ext uri="{FF2B5EF4-FFF2-40B4-BE49-F238E27FC236}">
                <a16:creationId xmlns:a16="http://schemas.microsoft.com/office/drawing/2014/main" id="{0CEAFE70-86D3-8690-31CA-F9A1FBA494D0}"/>
              </a:ext>
            </a:extLst>
          </p:cNvPr>
          <p:cNvSpPr>
            <a:spLocks noGrp="1"/>
          </p:cNvSpPr>
          <p:nvPr>
            <p:ph type="tbl" sz="quarter" idx="13"/>
          </p:nvPr>
        </p:nvSpPr>
        <p:spPr>
          <a:xfrm>
            <a:off x="613186" y="2107800"/>
            <a:ext cx="10965628" cy="3920196"/>
          </a:xfrm>
        </p:spPr>
        <p:txBody>
          <a:bodyPr/>
          <a:lstStyle>
            <a:lvl1pPr>
              <a:defRPr/>
            </a:lvl1pPr>
          </a:lstStyle>
          <a:p>
            <a:r>
              <a:rPr lang="en-US"/>
              <a:t>Click icon to add table</a:t>
            </a:r>
            <a:endParaRPr lang="en-US" dirty="0"/>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fld id="{D6D8061D-18C3-4F4F-85EF-561633F58754}" type="datetimeFigureOut">
              <a:rPr lang="en-US" smtClean="0"/>
              <a:t>5/8/2024</a:t>
            </a:fld>
            <a:endParaRPr lang="en-US"/>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26260992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3">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76EE6F3F-63EB-5C0E-2307-3B7CBBA1C374}"/>
              </a:ext>
            </a:extLst>
          </p:cNvPr>
          <p:cNvSpPr>
            <a:spLocks noGrp="1"/>
          </p:cNvSpPr>
          <p:nvPr>
            <p:ph type="pic" sz="quarter" idx="11"/>
          </p:nvPr>
        </p:nvSpPr>
        <p:spPr>
          <a:xfrm>
            <a:off x="0" y="0"/>
            <a:ext cx="12192000" cy="6858000"/>
          </a:xfrm>
          <a:solidFill>
            <a:schemeClr val="tx1"/>
          </a:solidFill>
        </p:spPr>
        <p:txBody>
          <a:bodyPr>
            <a:normAutofit/>
          </a:bodyPr>
          <a:lstStyle>
            <a:lvl1pPr marL="0" indent="0" algn="ctr">
              <a:buNone/>
              <a:defRPr sz="2000">
                <a:solidFill>
                  <a:schemeClr val="bg1"/>
                </a:solidFill>
              </a:defRPr>
            </a:lvl1pPr>
          </a:lstStyle>
          <a:p>
            <a:r>
              <a:rPr lang="en-US"/>
              <a:t>Click icon to add picture</a:t>
            </a:r>
            <a:endParaRPr lang="en-US" dirty="0"/>
          </a:p>
        </p:txBody>
      </p:sp>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a:xfrm>
            <a:off x="1362437" y="400485"/>
            <a:ext cx="9467127" cy="2527911"/>
          </a:xfrm>
        </p:spPr>
        <p:txBody>
          <a:bodyPr anchor="b">
            <a:noAutofit/>
          </a:bodyPr>
          <a:lstStyle>
            <a:lvl1pPr algn="ctr">
              <a:spcBef>
                <a:spcPts val="1000"/>
              </a:spcBef>
              <a:defRPr>
                <a:solidFill>
                  <a:schemeClr val="bg1"/>
                </a:solidFill>
              </a:defRPr>
            </a:lvl1pPr>
          </a:lstStyle>
          <a:p>
            <a:r>
              <a:rPr lang="en-US" dirty="0"/>
              <a:t>Click to add title</a:t>
            </a:r>
          </a:p>
        </p:txBody>
      </p:sp>
      <p:sp>
        <p:nvSpPr>
          <p:cNvPr id="10" name="Text Placeholder 9">
            <a:extLst>
              <a:ext uri="{FF2B5EF4-FFF2-40B4-BE49-F238E27FC236}">
                <a16:creationId xmlns:a16="http://schemas.microsoft.com/office/drawing/2014/main" id="{E12DA517-30B0-BC62-0422-F995FB9189E2}"/>
              </a:ext>
            </a:extLst>
          </p:cNvPr>
          <p:cNvSpPr>
            <a:spLocks noGrp="1"/>
          </p:cNvSpPr>
          <p:nvPr>
            <p:ph type="body" sz="quarter" idx="10" hasCustomPrompt="1"/>
          </p:nvPr>
        </p:nvSpPr>
        <p:spPr>
          <a:xfrm>
            <a:off x="1362075" y="3738622"/>
            <a:ext cx="9467850" cy="2527911"/>
          </a:xfrm>
        </p:spPr>
        <p:txBody>
          <a:bodyPr>
            <a:normAutofit/>
          </a:bodyPr>
          <a:lstStyle>
            <a:lvl1pPr marL="0" indent="0" algn="ctr">
              <a:spcBef>
                <a:spcPts val="1000"/>
              </a:spcBef>
              <a:buNone/>
              <a:defRPr sz="1800">
                <a:solidFill>
                  <a:schemeClr val="bg1"/>
                </a:solidFill>
              </a:defRPr>
            </a:lvl1pPr>
            <a:lvl2pPr marL="457200" indent="0" algn="ctr">
              <a:spcBef>
                <a:spcPts val="1000"/>
              </a:spcBef>
              <a:buNone/>
              <a:defRPr sz="1800">
                <a:solidFill>
                  <a:schemeClr val="bg1"/>
                </a:solidFill>
              </a:defRPr>
            </a:lvl2pPr>
            <a:lvl3pPr marL="914400" indent="0" algn="ctr">
              <a:spcBef>
                <a:spcPts val="1000"/>
              </a:spcBef>
              <a:buNone/>
              <a:defRPr sz="1800">
                <a:solidFill>
                  <a:schemeClr val="bg1"/>
                </a:solidFill>
              </a:defRPr>
            </a:lvl3pPr>
            <a:lvl4pPr marL="1371600" indent="0" algn="ctr">
              <a:spcBef>
                <a:spcPts val="1000"/>
              </a:spcBef>
              <a:buNone/>
              <a:defRPr sz="1800">
                <a:solidFill>
                  <a:schemeClr val="bg1"/>
                </a:solidFill>
              </a:defRPr>
            </a:lvl4pPr>
            <a:lvl5pPr marL="1828800" indent="0" algn="ctr">
              <a:spcBef>
                <a:spcPts val="1000"/>
              </a:spcBef>
              <a:buNone/>
              <a:defRPr sz="1800">
                <a:solidFill>
                  <a:schemeClr val="bg1"/>
                </a:solidFill>
              </a:defRPr>
            </a:lvl5pPr>
          </a:lstStyle>
          <a:p>
            <a:pPr lvl="0"/>
            <a:r>
              <a:rPr lang="en-US" dirty="0"/>
              <a:t>Click to add text</a:t>
            </a:r>
          </a:p>
        </p:txBody>
      </p:sp>
    </p:spTree>
    <p:extLst>
      <p:ext uri="{BB962C8B-B14F-4D97-AF65-F5344CB8AC3E}">
        <p14:creationId xmlns:p14="http://schemas.microsoft.com/office/powerpoint/2010/main" val="216296700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DEFAUL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7693395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DEFAUL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74288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a:xfrm>
            <a:off x="6562816" y="457200"/>
            <a:ext cx="4837176" cy="1993392"/>
          </a:xfrm>
        </p:spPr>
        <p:txBody>
          <a:bodyPr anchor="b">
            <a:noAutofit/>
          </a:bodyPr>
          <a:lstStyle>
            <a:lvl1pPr>
              <a:defRPr sz="3200"/>
            </a:lvl1pPr>
          </a:lstStyle>
          <a:p>
            <a:r>
              <a:rPr lang="en-US" dirty="0"/>
              <a:t>Click to add title</a:t>
            </a:r>
          </a:p>
        </p:txBody>
      </p:sp>
      <p:sp>
        <p:nvSpPr>
          <p:cNvPr id="10" name="Picture Placeholder 9">
            <a:extLst>
              <a:ext uri="{FF2B5EF4-FFF2-40B4-BE49-F238E27FC236}">
                <a16:creationId xmlns:a16="http://schemas.microsoft.com/office/drawing/2014/main" id="{6B8CBAD6-FC79-B2BB-0B67-26429A6D4C8C}"/>
              </a:ext>
            </a:extLst>
          </p:cNvPr>
          <p:cNvSpPr>
            <a:spLocks noGrp="1"/>
          </p:cNvSpPr>
          <p:nvPr>
            <p:ph type="pic" sz="quarter" idx="10"/>
          </p:nvPr>
        </p:nvSpPr>
        <p:spPr>
          <a:xfrm>
            <a:off x="-28882" y="0"/>
            <a:ext cx="6115050" cy="6858000"/>
          </a:xfrm>
          <a:prstGeom prst="parallelogram">
            <a:avLst/>
          </a:prstGeom>
          <a:ln>
            <a:noFill/>
          </a:ln>
        </p:spPr>
        <p:txBody>
          <a:bodyPr tIns="0">
            <a:normAutofit/>
          </a:bodyPr>
          <a:lstStyle>
            <a:lvl1pPr marL="0" indent="0" algn="ctr">
              <a:buNone/>
              <a:defRPr sz="2000"/>
            </a:lvl1pPr>
          </a:lstStyle>
          <a:p>
            <a:r>
              <a:rPr lang="en-US"/>
              <a:t>Click icon to add picture</a:t>
            </a:r>
            <a:endParaRPr lang="en-US" dirty="0"/>
          </a:p>
        </p:txBody>
      </p:sp>
      <p:sp>
        <p:nvSpPr>
          <p:cNvPr id="3" name="Content Placeholder 2">
            <a:extLst>
              <a:ext uri="{FF2B5EF4-FFF2-40B4-BE49-F238E27FC236}">
                <a16:creationId xmlns:a16="http://schemas.microsoft.com/office/drawing/2014/main" id="{A772710C-A212-1B12-06CD-FA2A14F89D68}"/>
              </a:ext>
            </a:extLst>
          </p:cNvPr>
          <p:cNvSpPr>
            <a:spLocks noGrp="1"/>
          </p:cNvSpPr>
          <p:nvPr>
            <p:ph idx="1" hasCustomPrompt="1"/>
          </p:nvPr>
        </p:nvSpPr>
        <p:spPr>
          <a:xfrm>
            <a:off x="6562818" y="2752344"/>
            <a:ext cx="4837174" cy="3136392"/>
          </a:xfrm>
        </p:spPr>
        <p:txBody>
          <a:bodyPr anchor="t" anchorCtr="0">
            <a:normAutofit/>
          </a:bodyPr>
          <a:lstStyle>
            <a:lvl1pPr marL="0" indent="0">
              <a:lnSpc>
                <a:spcPct val="150000"/>
              </a:lnSpc>
              <a:spcBef>
                <a:spcPts val="1000"/>
              </a:spcBef>
              <a:buNone/>
              <a:defRPr sz="1800" cap="all" spc="300" baseline="0"/>
            </a:lvl1pPr>
            <a:lvl2pPr marL="457200" indent="0">
              <a:lnSpc>
                <a:spcPct val="150000"/>
              </a:lnSpc>
              <a:spcBef>
                <a:spcPts val="1000"/>
              </a:spcBef>
              <a:buNone/>
              <a:defRPr sz="1800" cap="all" spc="300" baseline="0"/>
            </a:lvl2pPr>
            <a:lvl3pPr marL="914400" indent="0">
              <a:lnSpc>
                <a:spcPct val="150000"/>
              </a:lnSpc>
              <a:spcBef>
                <a:spcPts val="1000"/>
              </a:spcBef>
              <a:buNone/>
              <a:defRPr sz="1800" cap="all" spc="300" baseline="0"/>
            </a:lvl3pPr>
            <a:lvl4pPr marL="1371600" indent="0">
              <a:lnSpc>
                <a:spcPct val="150000"/>
              </a:lnSpc>
              <a:spcBef>
                <a:spcPts val="1000"/>
              </a:spcBef>
              <a:buNone/>
              <a:defRPr sz="1800" cap="all" spc="300" baseline="0"/>
            </a:lvl4pPr>
            <a:lvl5pPr marL="1828800" indent="0">
              <a:lnSpc>
                <a:spcPct val="150000"/>
              </a:lnSpc>
              <a:spcBef>
                <a:spcPts val="1000"/>
              </a:spcBef>
              <a:buNone/>
              <a:defRPr sz="1800" cap="all" spc="300" baseline="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Rectangle 10">
            <a:extLst>
              <a:ext uri="{FF2B5EF4-FFF2-40B4-BE49-F238E27FC236}">
                <a16:creationId xmlns:a16="http://schemas.microsoft.com/office/drawing/2014/main" id="{934796A3-781D-5244-DAB8-2D6EE0AC3B70}"/>
              </a:ext>
              <a:ext uri="{C183D7F6-B498-43B3-948B-1728B52AA6E4}">
                <adec:decorative xmlns:adec="http://schemas.microsoft.com/office/drawing/2017/decorative" val="1"/>
              </a:ext>
            </a:extLst>
          </p:cNvPr>
          <p:cNvSpPr/>
          <p:nvPr userDrawn="1"/>
        </p:nvSpPr>
        <p:spPr>
          <a:xfrm>
            <a:off x="6562817" y="6303963"/>
            <a:ext cx="3014980" cy="554037"/>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1438804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 subtitle + pictu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72C41-A024-2F33-1F04-21E003FA7291}"/>
              </a:ext>
            </a:extLst>
          </p:cNvPr>
          <p:cNvSpPr>
            <a:spLocks noGrp="1"/>
          </p:cNvSpPr>
          <p:nvPr>
            <p:ph type="ctrTitle"/>
          </p:nvPr>
        </p:nvSpPr>
        <p:spPr>
          <a:xfrm>
            <a:off x="1117600" y="762000"/>
            <a:ext cx="5066250" cy="2900680"/>
          </a:xfrm>
        </p:spPr>
        <p:txBody>
          <a:bodyPr anchor="b">
            <a:noAutofit/>
          </a:bodyPr>
          <a:lstStyle>
            <a:lvl1pPr algn="ctr">
              <a:defRPr sz="3200"/>
            </a:lvl1pPr>
          </a:lstStyle>
          <a:p>
            <a:r>
              <a:rPr lang="en-US"/>
              <a:t>Click to edit Master title style</a:t>
            </a:r>
            <a:endParaRPr lang="en-US" dirty="0"/>
          </a:p>
        </p:txBody>
      </p:sp>
      <p:sp>
        <p:nvSpPr>
          <p:cNvPr id="12" name="Picture Placeholder 11">
            <a:extLst>
              <a:ext uri="{FF2B5EF4-FFF2-40B4-BE49-F238E27FC236}">
                <a16:creationId xmlns:a16="http://schemas.microsoft.com/office/drawing/2014/main" id="{82836803-D9E6-3DF1-3B90-1E7E677CC7B7}"/>
              </a:ext>
            </a:extLst>
          </p:cNvPr>
          <p:cNvSpPr>
            <a:spLocks noGrp="1"/>
          </p:cNvSpPr>
          <p:nvPr>
            <p:ph type="pic" sz="quarter" idx="10" hasCustomPrompt="1"/>
          </p:nvPr>
        </p:nvSpPr>
        <p:spPr>
          <a:xfrm flipH="1">
            <a:off x="6086167" y="-22225"/>
            <a:ext cx="6080760" cy="6902450"/>
          </a:xfrm>
          <a:prstGeom prst="parallelogram">
            <a:avLst/>
          </a:prstGeom>
          <a:ln>
            <a:noFill/>
          </a:ln>
        </p:spPr>
        <p:txBody>
          <a:bodyPr lIns="0" tIns="0">
            <a:normAutofit/>
          </a:bodyPr>
          <a:lstStyle>
            <a:lvl1pPr marL="0" indent="0" algn="l">
              <a:buNone/>
              <a:defRPr sz="2000"/>
            </a:lvl1pPr>
          </a:lstStyle>
          <a:p>
            <a:r>
              <a:rPr lang="en-US" dirty="0"/>
              <a:t>Click icon to add image</a:t>
            </a:r>
          </a:p>
        </p:txBody>
      </p:sp>
      <p:sp>
        <p:nvSpPr>
          <p:cNvPr id="3" name="Subtitle 2">
            <a:extLst>
              <a:ext uri="{FF2B5EF4-FFF2-40B4-BE49-F238E27FC236}">
                <a16:creationId xmlns:a16="http://schemas.microsoft.com/office/drawing/2014/main" id="{473BC2DF-9C2A-052C-AD2C-0A8ABAA50374}"/>
              </a:ext>
            </a:extLst>
          </p:cNvPr>
          <p:cNvSpPr>
            <a:spLocks noGrp="1"/>
          </p:cNvSpPr>
          <p:nvPr>
            <p:ph type="subTitle" idx="1" hasCustomPrompt="1"/>
          </p:nvPr>
        </p:nvSpPr>
        <p:spPr>
          <a:xfrm>
            <a:off x="1117600" y="4145280"/>
            <a:ext cx="5066250" cy="690880"/>
          </a:xfrm>
          <a:gradFill flip="none" rotWithShape="1">
            <a:gsLst>
              <a:gs pos="0">
                <a:schemeClr val="accent5"/>
              </a:gs>
              <a:gs pos="100000">
                <a:schemeClr val="accent2">
                  <a:lumMod val="97000"/>
                  <a:lumOff val="3000"/>
                </a:schemeClr>
              </a:gs>
              <a:gs pos="50000">
                <a:schemeClr val="accent1"/>
              </a:gs>
            </a:gsLst>
            <a:lin ang="10200000" scaled="0"/>
            <a:tileRect/>
          </a:gradFill>
        </p:spPr>
        <p:txBody>
          <a:bodyPr anchor="ctr">
            <a:normAutofit/>
          </a:bodyPr>
          <a:lstStyle>
            <a:lvl1pPr marL="0" indent="0" algn="ctr">
              <a:buNone/>
              <a:defRPr sz="2400" cap="all" baseline="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add subtitle</a:t>
            </a:r>
          </a:p>
        </p:txBody>
      </p:sp>
    </p:spTree>
    <p:extLst>
      <p:ext uri="{BB962C8B-B14F-4D97-AF65-F5344CB8AC3E}">
        <p14:creationId xmlns:p14="http://schemas.microsoft.com/office/powerpoint/2010/main" val="19241863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a:xfrm>
            <a:off x="5242425" y="466344"/>
            <a:ext cx="6241651" cy="1710354"/>
          </a:xfrm>
        </p:spPr>
        <p:txBody>
          <a:bodyPr bIns="0" anchor="ctr" anchorCtr="0">
            <a:noAutofit/>
          </a:bodyPr>
          <a:lstStyle>
            <a:lvl1pPr>
              <a:defRPr sz="3200"/>
            </a:lvl1pPr>
          </a:lstStyle>
          <a:p>
            <a:r>
              <a:rPr lang="en-US" dirty="0"/>
              <a:t>Click to add title</a:t>
            </a:r>
          </a:p>
        </p:txBody>
      </p:sp>
      <p:sp>
        <p:nvSpPr>
          <p:cNvPr id="10" name="Picture Placeholder 9">
            <a:extLst>
              <a:ext uri="{FF2B5EF4-FFF2-40B4-BE49-F238E27FC236}">
                <a16:creationId xmlns:a16="http://schemas.microsoft.com/office/drawing/2014/main" id="{511A5385-FB23-93A8-2B8F-9887244244DF}"/>
              </a:ext>
            </a:extLst>
          </p:cNvPr>
          <p:cNvSpPr>
            <a:spLocks noGrp="1"/>
          </p:cNvSpPr>
          <p:nvPr>
            <p:ph type="pic" sz="quarter" idx="10"/>
          </p:nvPr>
        </p:nvSpPr>
        <p:spPr>
          <a:xfrm>
            <a:off x="0" y="0"/>
            <a:ext cx="4287838" cy="6858000"/>
          </a:xfrm>
        </p:spPr>
        <p:txBody>
          <a:bodyPr>
            <a:normAutofit/>
          </a:bodyPr>
          <a:lstStyle>
            <a:lvl1pPr marL="0" indent="0" algn="ctr">
              <a:buNone/>
              <a:defRPr sz="2000"/>
            </a:lvl1pPr>
          </a:lstStyle>
          <a:p>
            <a:r>
              <a:rPr lang="en-US"/>
              <a:t>Click icon to add picture</a:t>
            </a:r>
            <a:endParaRPr lang="en-US" dirty="0"/>
          </a:p>
        </p:txBody>
      </p:sp>
      <p:sp>
        <p:nvSpPr>
          <p:cNvPr id="3" name="Content Placeholder 2">
            <a:extLst>
              <a:ext uri="{FF2B5EF4-FFF2-40B4-BE49-F238E27FC236}">
                <a16:creationId xmlns:a16="http://schemas.microsoft.com/office/drawing/2014/main" id="{A772710C-A212-1B12-06CD-FA2A14F89D68}"/>
              </a:ext>
            </a:extLst>
          </p:cNvPr>
          <p:cNvSpPr>
            <a:spLocks noGrp="1"/>
          </p:cNvSpPr>
          <p:nvPr>
            <p:ph idx="1" hasCustomPrompt="1"/>
          </p:nvPr>
        </p:nvSpPr>
        <p:spPr>
          <a:xfrm>
            <a:off x="5242426" y="2286000"/>
            <a:ext cx="6241650" cy="3474720"/>
          </a:xfrm>
        </p:spPr>
        <p:txBody>
          <a:bodyPr>
            <a:normAutofit/>
          </a:bodyPr>
          <a:lstStyle>
            <a:lvl1pPr marL="228600" indent="-228600">
              <a:spcBef>
                <a:spcPts val="1000"/>
              </a:spcBef>
              <a:spcAft>
                <a:spcPts val="1000"/>
              </a:spcAft>
              <a:buClr>
                <a:schemeClr val="accent2"/>
              </a:buClr>
              <a:buFont typeface="Wingdings" panose="05000000000000000000" pitchFamily="2" charset="2"/>
              <a:buChar char="§"/>
              <a:defRPr sz="1800"/>
            </a:lvl1pPr>
            <a:lvl2pPr marL="228600" indent="-228600">
              <a:spcBef>
                <a:spcPts val="1000"/>
              </a:spcBef>
              <a:spcAft>
                <a:spcPts val="1000"/>
              </a:spcAft>
              <a:buClr>
                <a:schemeClr val="accent2"/>
              </a:buClr>
              <a:buFont typeface="Wingdings" panose="05000000000000000000" pitchFamily="2" charset="2"/>
              <a:buChar char="§"/>
              <a:defRPr sz="1800"/>
            </a:lvl2pPr>
            <a:lvl3pPr marL="228600" indent="-228600">
              <a:spcBef>
                <a:spcPts val="1000"/>
              </a:spcBef>
              <a:spcAft>
                <a:spcPts val="1000"/>
              </a:spcAft>
              <a:buClr>
                <a:schemeClr val="accent2"/>
              </a:buClr>
              <a:buFont typeface="Wingdings" panose="05000000000000000000" pitchFamily="2" charset="2"/>
              <a:buChar char="§"/>
              <a:defRPr sz="1800"/>
            </a:lvl3pPr>
            <a:lvl4pPr marL="228600" indent="-228600">
              <a:spcBef>
                <a:spcPts val="1000"/>
              </a:spcBef>
              <a:spcAft>
                <a:spcPts val="1000"/>
              </a:spcAft>
              <a:buClr>
                <a:schemeClr val="accent2"/>
              </a:buClr>
              <a:buFont typeface="Wingdings" panose="05000000000000000000" pitchFamily="2" charset="2"/>
              <a:buChar char="§"/>
              <a:defRPr sz="1800"/>
            </a:lvl4pPr>
            <a:lvl5pPr marL="228600" indent="-228600">
              <a:spcBef>
                <a:spcPts val="1000"/>
              </a:spcBef>
              <a:spcAft>
                <a:spcPts val="1000"/>
              </a:spcAft>
              <a:buClr>
                <a:schemeClr val="accent2"/>
              </a:buClr>
              <a:buFont typeface="Wingdings" panose="05000000000000000000" pitchFamily="2" charset="2"/>
              <a:buChar char="§"/>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Rectangle 7">
            <a:extLst>
              <a:ext uri="{FF2B5EF4-FFF2-40B4-BE49-F238E27FC236}">
                <a16:creationId xmlns:a16="http://schemas.microsoft.com/office/drawing/2014/main" id="{50E25A87-9155-9E07-878F-CEC0B137C2D7}"/>
              </a:ext>
              <a:ext uri="{C183D7F6-B498-43B3-948B-1728B52AA6E4}">
                <adec:decorative xmlns:adec="http://schemas.microsoft.com/office/drawing/2017/decorative" val="1"/>
              </a:ext>
            </a:extLst>
          </p:cNvPr>
          <p:cNvSpPr/>
          <p:nvPr userDrawn="1"/>
        </p:nvSpPr>
        <p:spPr>
          <a:xfrm>
            <a:off x="5291586" y="6303963"/>
            <a:ext cx="4287186" cy="554037"/>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878947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72C41-A024-2F33-1F04-21E003FA7291}"/>
              </a:ext>
            </a:extLst>
          </p:cNvPr>
          <p:cNvSpPr>
            <a:spLocks noGrp="1"/>
          </p:cNvSpPr>
          <p:nvPr>
            <p:ph type="ctrTitle" hasCustomPrompt="1"/>
          </p:nvPr>
        </p:nvSpPr>
        <p:spPr>
          <a:xfrm>
            <a:off x="1524000" y="1143000"/>
            <a:ext cx="9144000" cy="2286000"/>
          </a:xfrm>
        </p:spPr>
        <p:txBody>
          <a:bodyPr anchor="b">
            <a:noAutofit/>
          </a:bodyPr>
          <a:lstStyle>
            <a:lvl1pPr algn="ctr">
              <a:defRPr sz="4800"/>
            </a:lvl1pPr>
          </a:lstStyle>
          <a:p>
            <a:r>
              <a:rPr lang="en-US" dirty="0"/>
              <a:t>Click to add title</a:t>
            </a:r>
          </a:p>
        </p:txBody>
      </p:sp>
      <p:sp>
        <p:nvSpPr>
          <p:cNvPr id="3" name="Subtitle 2">
            <a:extLst>
              <a:ext uri="{FF2B5EF4-FFF2-40B4-BE49-F238E27FC236}">
                <a16:creationId xmlns:a16="http://schemas.microsoft.com/office/drawing/2014/main" id="{473BC2DF-9C2A-052C-AD2C-0A8ABAA50374}"/>
              </a:ext>
            </a:extLst>
          </p:cNvPr>
          <p:cNvSpPr>
            <a:spLocks noGrp="1"/>
          </p:cNvSpPr>
          <p:nvPr>
            <p:ph type="subTitle" idx="1" hasCustomPrompt="1"/>
          </p:nvPr>
        </p:nvSpPr>
        <p:spPr>
          <a:xfrm>
            <a:off x="1524000" y="3835198"/>
            <a:ext cx="9144000" cy="683219"/>
          </a:xfrm>
          <a:gradFill>
            <a:gsLst>
              <a:gs pos="0">
                <a:schemeClr val="accent5"/>
              </a:gs>
              <a:gs pos="100000">
                <a:schemeClr val="accent2">
                  <a:lumMod val="97000"/>
                  <a:lumOff val="3000"/>
                </a:schemeClr>
              </a:gs>
              <a:gs pos="50000">
                <a:schemeClr val="accent1"/>
              </a:gs>
            </a:gsLst>
            <a:path path="circle">
              <a:fillToRect l="100000" t="100000"/>
            </a:path>
          </a:gradFill>
        </p:spPr>
        <p:txBody>
          <a:bodyPr anchor="ctr">
            <a:normAutofit/>
          </a:bodyPr>
          <a:lstStyle>
            <a:lvl1pPr marL="0" indent="0" algn="ctr">
              <a:buNone/>
              <a:defRPr sz="2400" cap="all" spc="3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add subtitle</a:t>
            </a:r>
          </a:p>
        </p:txBody>
      </p:sp>
    </p:spTree>
    <p:extLst>
      <p:ext uri="{BB962C8B-B14F-4D97-AF65-F5344CB8AC3E}">
        <p14:creationId xmlns:p14="http://schemas.microsoft.com/office/powerpoint/2010/main" val="15637277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 1">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9577E27-B60E-C6DD-BAAF-5CCC3D59E5D5}"/>
              </a:ext>
              <a:ext uri="{C183D7F6-B498-43B3-948B-1728B52AA6E4}">
                <adec:decorative xmlns:adec="http://schemas.microsoft.com/office/drawing/2017/decorative" val="1"/>
              </a:ext>
            </a:extLst>
          </p:cNvPr>
          <p:cNvSpPr/>
          <p:nvPr userDrawn="1"/>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838200" y="365760"/>
            <a:ext cx="10515600" cy="1325880"/>
          </a:xfrm>
        </p:spPr>
        <p:txBody>
          <a:bodyPr anchor="ctr" anchorCtr="0">
            <a:noAutofit/>
          </a:bodyPr>
          <a:lstStyle>
            <a:lvl1pPr algn="ctr">
              <a:defRPr sz="3200"/>
            </a:lvl1pPr>
          </a:lstStyle>
          <a:p>
            <a:r>
              <a:rPr lang="en-US" dirty="0"/>
              <a:t>Click to add title</a:t>
            </a:r>
          </a:p>
        </p:txBody>
      </p:sp>
      <p:sp>
        <p:nvSpPr>
          <p:cNvPr id="9" name="Content Placeholder 10">
            <a:extLst>
              <a:ext uri="{FF2B5EF4-FFF2-40B4-BE49-F238E27FC236}">
                <a16:creationId xmlns:a16="http://schemas.microsoft.com/office/drawing/2014/main" id="{964CA031-27E0-D0AA-1451-A904CCF234FE}"/>
              </a:ext>
            </a:extLst>
          </p:cNvPr>
          <p:cNvSpPr>
            <a:spLocks noGrp="1"/>
          </p:cNvSpPr>
          <p:nvPr>
            <p:ph sz="quarter" idx="13" hasCustomPrompt="1"/>
          </p:nvPr>
        </p:nvSpPr>
        <p:spPr>
          <a:xfrm>
            <a:off x="838199" y="2024781"/>
            <a:ext cx="5212079" cy="4137189"/>
          </a:xfrm>
        </p:spPr>
        <p:txBody>
          <a:bodyPr>
            <a:normAutofit/>
          </a:bodyPr>
          <a:lstStyle>
            <a:lvl1pPr marL="0" indent="0">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10">
            <a:extLst>
              <a:ext uri="{FF2B5EF4-FFF2-40B4-BE49-F238E27FC236}">
                <a16:creationId xmlns:a16="http://schemas.microsoft.com/office/drawing/2014/main" id="{81FE0D7D-86B7-CCD2-A7A1-70E95846B542}"/>
              </a:ext>
            </a:extLst>
          </p:cNvPr>
          <p:cNvSpPr>
            <a:spLocks noGrp="1"/>
          </p:cNvSpPr>
          <p:nvPr>
            <p:ph sz="quarter" idx="14" hasCustomPrompt="1"/>
          </p:nvPr>
        </p:nvSpPr>
        <p:spPr>
          <a:xfrm>
            <a:off x="6459795" y="2024780"/>
            <a:ext cx="4894006" cy="4137189"/>
          </a:xfrm>
        </p:spPr>
        <p:txBody>
          <a:bodyPr>
            <a:normAutofit/>
          </a:bodyPr>
          <a:lstStyle>
            <a:lvl1pPr marL="0" indent="0">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5/8/2024</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5052907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838200" y="365760"/>
            <a:ext cx="10515600" cy="1325880"/>
          </a:xfrm>
        </p:spPr>
        <p:txBody>
          <a:bodyPr anchor="ctr" anchorCtr="0">
            <a:noAutofit/>
          </a:bodyPr>
          <a:lstStyle>
            <a:lvl1pPr algn="ctr">
              <a:defRPr sz="3200"/>
            </a:lvl1pPr>
          </a:lstStyle>
          <a:p>
            <a:r>
              <a:rPr lang="en-US" dirty="0"/>
              <a:t>Click to add title</a:t>
            </a:r>
          </a:p>
        </p:txBody>
      </p:sp>
      <p:sp>
        <p:nvSpPr>
          <p:cNvPr id="11" name="Content Placeholder 10">
            <a:extLst>
              <a:ext uri="{FF2B5EF4-FFF2-40B4-BE49-F238E27FC236}">
                <a16:creationId xmlns:a16="http://schemas.microsoft.com/office/drawing/2014/main" id="{2D2DE411-9D7C-15AE-0B59-F26B2BF8C522}"/>
              </a:ext>
            </a:extLst>
          </p:cNvPr>
          <p:cNvSpPr>
            <a:spLocks noGrp="1"/>
          </p:cNvSpPr>
          <p:nvPr>
            <p:ph sz="quarter" idx="13" hasCustomPrompt="1"/>
          </p:nvPr>
        </p:nvSpPr>
        <p:spPr>
          <a:xfrm>
            <a:off x="838200" y="2024781"/>
            <a:ext cx="2878394" cy="4137189"/>
          </a:xfrm>
        </p:spPr>
        <p:txBody>
          <a:bodyPr>
            <a:normAutofit/>
          </a:bodyPr>
          <a:lstStyle>
            <a:lvl1pPr marL="342900" indent="-342900">
              <a:spcBef>
                <a:spcPts val="1000"/>
              </a:spcBef>
              <a:spcAft>
                <a:spcPts val="1000"/>
              </a:spcAft>
              <a:buClr>
                <a:schemeClr val="accent2"/>
              </a:buClr>
              <a:buFont typeface="+mj-lt"/>
              <a:buAutoNum type="arabicPeriod"/>
              <a:defRPr sz="1800">
                <a:latin typeface="+mn-lt"/>
              </a:defRPr>
            </a:lvl1pPr>
            <a:lvl2pPr marL="800100" indent="-342900">
              <a:spcBef>
                <a:spcPts val="1000"/>
              </a:spcBef>
              <a:spcAft>
                <a:spcPts val="1000"/>
              </a:spcAft>
              <a:buClr>
                <a:schemeClr val="accent2"/>
              </a:buClr>
              <a:buFont typeface="+mj-lt"/>
              <a:buAutoNum type="alphaLcPeriod"/>
              <a:defRPr sz="1800">
                <a:latin typeface="+mn-lt"/>
              </a:defRPr>
            </a:lvl2pPr>
            <a:lvl3pPr marL="1257300" indent="-342900">
              <a:spcBef>
                <a:spcPts val="1000"/>
              </a:spcBef>
              <a:spcAft>
                <a:spcPts val="1000"/>
              </a:spcAft>
              <a:buClr>
                <a:schemeClr val="accent2"/>
              </a:buClr>
              <a:buFont typeface="+mj-lt"/>
              <a:buAutoNum type="arabicParenR"/>
              <a:defRPr sz="1800">
                <a:latin typeface="+mn-lt"/>
              </a:defRPr>
            </a:lvl3pPr>
            <a:lvl4pPr marL="1714500" indent="-342900">
              <a:spcBef>
                <a:spcPts val="1000"/>
              </a:spcBef>
              <a:spcAft>
                <a:spcPts val="1000"/>
              </a:spcAft>
              <a:buClr>
                <a:schemeClr val="accent2"/>
              </a:buClr>
              <a:buFont typeface="+mj-lt"/>
              <a:buAutoNum type="alphaLcParenR"/>
              <a:defRPr sz="1800">
                <a:latin typeface="+mn-lt"/>
              </a:defRPr>
            </a:lvl4pPr>
            <a:lvl5pPr marL="2057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p:txBody>
      </p:sp>
      <p:sp>
        <p:nvSpPr>
          <p:cNvPr id="4" name="Content Placeholder 10">
            <a:extLst>
              <a:ext uri="{FF2B5EF4-FFF2-40B4-BE49-F238E27FC236}">
                <a16:creationId xmlns:a16="http://schemas.microsoft.com/office/drawing/2014/main" id="{60FEDE7C-502F-ECFE-4136-E99206849C2A}"/>
              </a:ext>
            </a:extLst>
          </p:cNvPr>
          <p:cNvSpPr>
            <a:spLocks noGrp="1"/>
          </p:cNvSpPr>
          <p:nvPr>
            <p:ph sz="quarter" idx="14" hasCustomPrompt="1"/>
          </p:nvPr>
        </p:nvSpPr>
        <p:spPr>
          <a:xfrm>
            <a:off x="6459795" y="2024780"/>
            <a:ext cx="4894006" cy="4137189"/>
          </a:xfrm>
        </p:spPr>
        <p:txBody>
          <a:bodyPr>
            <a:normAutofit/>
          </a:bodyPr>
          <a:lstStyle>
            <a:lvl1pPr marL="0" indent="0">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5/8/2024</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6578526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 pictur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C44A-93E6-6C58-5E88-AFDC594EC27A}"/>
              </a:ext>
            </a:extLst>
          </p:cNvPr>
          <p:cNvSpPr>
            <a:spLocks noGrp="1"/>
          </p:cNvSpPr>
          <p:nvPr>
            <p:ph type="title"/>
          </p:nvPr>
        </p:nvSpPr>
        <p:spPr>
          <a:xfrm>
            <a:off x="838201" y="448056"/>
            <a:ext cx="6172200" cy="1581912"/>
          </a:xfrm>
        </p:spPr>
        <p:txBody>
          <a:bodyPr anchor="b" anchorCtr="0">
            <a:noAutofit/>
          </a:bodyPr>
          <a:lstStyle>
            <a:lvl1pPr>
              <a:defRPr sz="3200"/>
            </a:lvl1pPr>
          </a:lstStyle>
          <a:p>
            <a:r>
              <a:rPr lang="en-US"/>
              <a:t>Click to edit Master title style</a:t>
            </a:r>
            <a:endParaRPr lang="en-US" dirty="0"/>
          </a:p>
        </p:txBody>
      </p:sp>
      <p:sp>
        <p:nvSpPr>
          <p:cNvPr id="4" name="Content Placeholder 10">
            <a:extLst>
              <a:ext uri="{FF2B5EF4-FFF2-40B4-BE49-F238E27FC236}">
                <a16:creationId xmlns:a16="http://schemas.microsoft.com/office/drawing/2014/main" id="{5F30E2A0-23EF-51B1-8ABD-00429EEA0642}"/>
              </a:ext>
            </a:extLst>
          </p:cNvPr>
          <p:cNvSpPr>
            <a:spLocks noGrp="1"/>
          </p:cNvSpPr>
          <p:nvPr>
            <p:ph sz="quarter" idx="14" hasCustomPrompt="1"/>
          </p:nvPr>
        </p:nvSpPr>
        <p:spPr>
          <a:xfrm>
            <a:off x="838200" y="2257063"/>
            <a:ext cx="4894006" cy="3904906"/>
          </a:xfrm>
        </p:spPr>
        <p:txBody>
          <a:bodyPr>
            <a:normAutofit/>
          </a:bodyPr>
          <a:lstStyle>
            <a:lvl1pPr marL="0" indent="0">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Picture Placeholder 10">
            <a:extLst>
              <a:ext uri="{FF2B5EF4-FFF2-40B4-BE49-F238E27FC236}">
                <a16:creationId xmlns:a16="http://schemas.microsoft.com/office/drawing/2014/main" id="{AF15552F-C66B-341F-2D37-0389710BA5E2}"/>
              </a:ext>
            </a:extLst>
          </p:cNvPr>
          <p:cNvSpPr>
            <a:spLocks noGrp="1"/>
          </p:cNvSpPr>
          <p:nvPr>
            <p:ph type="pic" sz="quarter" idx="10"/>
          </p:nvPr>
        </p:nvSpPr>
        <p:spPr>
          <a:xfrm>
            <a:off x="7500938" y="-22225"/>
            <a:ext cx="4714875" cy="6880225"/>
          </a:xfrm>
        </p:spPr>
        <p:txBody>
          <a:bodyPr>
            <a:normAutofit/>
          </a:bodyPr>
          <a:lstStyle>
            <a:lvl1pPr marL="0" indent="0" algn="ctr">
              <a:buNone/>
              <a:defRPr sz="2000"/>
            </a:lvl1pPr>
          </a:lstStyle>
          <a:p>
            <a:r>
              <a:rPr lang="en-US"/>
              <a:t>Click icon to add picture</a:t>
            </a:r>
            <a:endParaRPr lang="en-US" dirty="0"/>
          </a:p>
        </p:txBody>
      </p:sp>
      <p:sp>
        <p:nvSpPr>
          <p:cNvPr id="12" name="Rectangle 11">
            <a:extLst>
              <a:ext uri="{FF2B5EF4-FFF2-40B4-BE49-F238E27FC236}">
                <a16:creationId xmlns:a16="http://schemas.microsoft.com/office/drawing/2014/main" id="{0D8DCC6D-8B88-7BE0-7240-F743AE09EC48}"/>
              </a:ext>
              <a:ext uri="{C183D7F6-B498-43B3-948B-1728B52AA6E4}">
                <adec:decorative xmlns:adec="http://schemas.microsoft.com/office/drawing/2017/decorative" val="1"/>
              </a:ext>
            </a:extLst>
          </p:cNvPr>
          <p:cNvSpPr/>
          <p:nvPr userDrawn="1"/>
        </p:nvSpPr>
        <p:spPr>
          <a:xfrm>
            <a:off x="993814" y="6303963"/>
            <a:ext cx="4287186" cy="554037"/>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8454381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 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838200" y="365760"/>
            <a:ext cx="10515600" cy="1325563"/>
          </a:xfrm>
        </p:spPr>
        <p:txBody>
          <a:bodyPr anchor="ctr" anchorCtr="0">
            <a:noAutofit/>
          </a:bodyPr>
          <a:lstStyle>
            <a:lvl1pPr algn="ctr">
              <a:defRPr sz="3200"/>
            </a:lvl1pPr>
          </a:lstStyle>
          <a:p>
            <a:r>
              <a:rPr lang="en-US" dirty="0"/>
              <a:t>Click to add title</a:t>
            </a:r>
          </a:p>
        </p:txBody>
      </p:sp>
      <p:sp>
        <p:nvSpPr>
          <p:cNvPr id="4" name="Content Placeholder 10">
            <a:extLst>
              <a:ext uri="{FF2B5EF4-FFF2-40B4-BE49-F238E27FC236}">
                <a16:creationId xmlns:a16="http://schemas.microsoft.com/office/drawing/2014/main" id="{9C3ED3BF-FF6B-07FA-72C4-F6102A8558AF}"/>
              </a:ext>
            </a:extLst>
          </p:cNvPr>
          <p:cNvSpPr>
            <a:spLocks noGrp="1"/>
          </p:cNvSpPr>
          <p:nvPr>
            <p:ph sz="quarter" idx="15" hasCustomPrompt="1"/>
          </p:nvPr>
        </p:nvSpPr>
        <p:spPr>
          <a:xfrm>
            <a:off x="896074" y="2106591"/>
            <a:ext cx="2067045" cy="3633787"/>
          </a:xfrm>
        </p:spPr>
        <p:txBody>
          <a:bodyPr>
            <a:normAutofit/>
          </a:bodyPr>
          <a:lstStyle>
            <a:lvl1pPr marL="0" indent="0">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600">
                <a:latin typeface="+mn-lt"/>
              </a:defRPr>
            </a:lvl2pPr>
            <a:lvl3pPr marL="457200" indent="-228600">
              <a:spcBef>
                <a:spcPts val="1000"/>
              </a:spcBef>
              <a:spcAft>
                <a:spcPts val="1000"/>
              </a:spcAft>
              <a:buClr>
                <a:schemeClr val="accent2"/>
              </a:buClr>
              <a:buFont typeface="Wingdings" panose="05000000000000000000" pitchFamily="2" charset="2"/>
              <a:buChar char="§"/>
              <a:defRPr sz="1400">
                <a:latin typeface="+mn-lt"/>
              </a:defRPr>
            </a:lvl3pPr>
            <a:lvl4pPr marL="685800" indent="-228600">
              <a:spcBef>
                <a:spcPts val="1000"/>
              </a:spcBef>
              <a:spcAft>
                <a:spcPts val="1000"/>
              </a:spcAft>
              <a:buClr>
                <a:schemeClr val="accent2"/>
              </a:buClr>
              <a:buFont typeface="Wingdings" panose="05000000000000000000" pitchFamily="2" charset="2"/>
              <a:buChar char="§"/>
              <a:defRPr sz="1400">
                <a:latin typeface="+mn-lt"/>
              </a:defRPr>
            </a:lvl4pPr>
            <a:lvl5pPr marL="914400" indent="-228600">
              <a:spcBef>
                <a:spcPts val="1000"/>
              </a:spcBef>
              <a:spcAft>
                <a:spcPts val="1000"/>
              </a:spcAft>
              <a:buClr>
                <a:schemeClr val="accent2"/>
              </a:buClr>
              <a:buFont typeface="Wingdings" panose="05000000000000000000" pitchFamily="2" charset="2"/>
              <a:buChar char="§"/>
              <a:defRPr sz="12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able Placeholder 7">
            <a:extLst>
              <a:ext uri="{FF2B5EF4-FFF2-40B4-BE49-F238E27FC236}">
                <a16:creationId xmlns:a16="http://schemas.microsoft.com/office/drawing/2014/main" id="{423FEB60-8FB5-7F10-EDD7-8AB4B3139EF6}"/>
              </a:ext>
            </a:extLst>
          </p:cNvPr>
          <p:cNvSpPr>
            <a:spLocks noGrp="1"/>
          </p:cNvSpPr>
          <p:nvPr>
            <p:ph type="tbl" sz="quarter" idx="13"/>
          </p:nvPr>
        </p:nvSpPr>
        <p:spPr>
          <a:xfrm>
            <a:off x="3483980" y="2106591"/>
            <a:ext cx="7869820" cy="4016713"/>
          </a:xfrm>
        </p:spPr>
        <p:txBody>
          <a:bodyPr/>
          <a:lstStyle/>
          <a:p>
            <a:r>
              <a:rPr lang="en-US"/>
              <a:t>Click icon to add table</a:t>
            </a:r>
            <a:endParaRPr lang="en-US" dirty="0"/>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5/8/2024</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2808150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FD97564-C310-6E8C-8689-CE18881B4A1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0FAD99FA-26D9-873B-BE7F-26FEC5C233A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C319819E-0266-97DD-DFD1-BAAA06AE323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D6D8061D-18C3-4F4F-85EF-561633F58754}" type="datetimeFigureOut">
              <a:rPr lang="en-US" smtClean="0"/>
              <a:t>5/8/2024</a:t>
            </a:fld>
            <a:endParaRPr lang="en-US"/>
          </a:p>
        </p:txBody>
      </p:sp>
      <p:sp>
        <p:nvSpPr>
          <p:cNvPr id="5" name="Footer Placeholder 4">
            <a:extLst>
              <a:ext uri="{FF2B5EF4-FFF2-40B4-BE49-F238E27FC236}">
                <a16:creationId xmlns:a16="http://schemas.microsoft.com/office/drawing/2014/main" id="{2BFD19C9-01CE-9E2A-CDA5-C15940F055F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A1801085-7B28-048D-E3D3-9C3614268DA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CBD12358-51D2-46B3-9BDE-DF29528B9454}" type="slidenum">
              <a:rPr lang="en-US" smtClean="0"/>
              <a:t>‹#›</a:t>
            </a:fld>
            <a:endParaRPr lang="en-US"/>
          </a:p>
        </p:txBody>
      </p:sp>
    </p:spTree>
    <p:extLst>
      <p:ext uri="{BB962C8B-B14F-4D97-AF65-F5344CB8AC3E}">
        <p14:creationId xmlns:p14="http://schemas.microsoft.com/office/powerpoint/2010/main" val="1965934658"/>
      </p:ext>
    </p:extLst>
  </p:cSld>
  <p:clrMap bg1="lt1" tx1="dk1" bg2="lt2" tx2="dk2" accent1="accent1" accent2="accent2" accent3="accent3" accent4="accent4" accent5="accent5" accent6="accent6" hlink="hlink" folHlink="folHlink"/>
  <p:sldLayoutIdLst>
    <p:sldLayoutId id="2147483654" r:id="rId1"/>
    <p:sldLayoutId id="2147483660" r:id="rId2"/>
    <p:sldLayoutId id="2147483659" r:id="rId3"/>
    <p:sldLayoutId id="2147483650" r:id="rId4"/>
    <p:sldLayoutId id="2147483649" r:id="rId5"/>
    <p:sldLayoutId id="2147483662" r:id="rId6"/>
    <p:sldLayoutId id="2147483663" r:id="rId7"/>
    <p:sldLayoutId id="2147483652" r:id="rId8"/>
    <p:sldLayoutId id="2147483666" r:id="rId9"/>
    <p:sldLayoutId id="2147483664" r:id="rId10"/>
    <p:sldLayoutId id="2147483665" r:id="rId11"/>
    <p:sldLayoutId id="2147483661" r:id="rId12"/>
    <p:sldLayoutId id="2147483667" r:id="rId13"/>
  </p:sldLayoutIdLst>
  <p:txStyles>
    <p:titleStyle>
      <a:lvl1pPr algn="l" defTabSz="914400" rtl="0" eaLnBrk="1" latinLnBrk="0" hangingPunct="1">
        <a:lnSpc>
          <a:spcPct val="90000"/>
        </a:lnSpc>
        <a:spcBef>
          <a:spcPct val="0"/>
        </a:spcBef>
        <a:buNone/>
        <a:defRPr sz="4800" kern="1200" cap="all" spc="300"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153186"/>
      </p:ext>
    </p:extLst>
  </p:cSld>
  <p:clrMap bg1="lt1" tx1="dk1" bg2="lt2" tx2="dk2" accent1="accent1" accent2="accent2" accent3="accent3" accent4="accent4" accent5="accent5" accent6="accent6" hlink="hlink" folHlink="folHlink"/>
  <p:sldLayoutIdLst>
    <p:sldLayoutId id="2147483669" r:id="rId1"/>
  </p:sldLayoutIdLst>
  <p:hf sldNum="0" hdr="0" ftr="0" dt="0"/>
  <p:txStyles>
    <p:titleStyle>
      <a:lvl1pPr algn="ctr" defTabSz="761970" rtl="0" eaLnBrk="1" latinLnBrk="0" hangingPunct="1">
        <a:spcBef>
          <a:spcPct val="0"/>
        </a:spcBef>
        <a:buNone/>
        <a:defRPr sz="3667" kern="1200">
          <a:solidFill>
            <a:schemeClr val="tx1"/>
          </a:solidFill>
          <a:latin typeface="+mj-lt"/>
          <a:ea typeface="+mj-ea"/>
          <a:cs typeface="+mj-cs"/>
        </a:defRPr>
      </a:lvl1pPr>
    </p:titleStyle>
    <p:bodyStyle>
      <a:lvl1pPr marL="285739" indent="-285739" algn="l" defTabSz="761970" rtl="0" eaLnBrk="1" latinLnBrk="0" hangingPunct="1">
        <a:spcBef>
          <a:spcPct val="20000"/>
        </a:spcBef>
        <a:buFont typeface="Arial" pitchFamily="34" charset="0"/>
        <a:buChar char="•"/>
        <a:defRPr sz="2667" kern="1200">
          <a:solidFill>
            <a:schemeClr val="tx1"/>
          </a:solidFill>
          <a:latin typeface="+mn-lt"/>
          <a:ea typeface="+mn-ea"/>
          <a:cs typeface="+mn-cs"/>
        </a:defRPr>
      </a:lvl1pPr>
      <a:lvl2pPr marL="619100" indent="-238115" algn="l" defTabSz="761970" rtl="0" eaLnBrk="1" latinLnBrk="0" hangingPunct="1">
        <a:spcBef>
          <a:spcPct val="20000"/>
        </a:spcBef>
        <a:buFont typeface="Arial" pitchFamily="34" charset="0"/>
        <a:buChar char="–"/>
        <a:defRPr sz="2333" kern="1200">
          <a:solidFill>
            <a:schemeClr val="tx1"/>
          </a:solidFill>
          <a:latin typeface="+mn-lt"/>
          <a:ea typeface="+mn-ea"/>
          <a:cs typeface="+mn-cs"/>
        </a:defRPr>
      </a:lvl2pPr>
      <a:lvl3pPr marL="952462" indent="-190492" algn="l" defTabSz="761970" rtl="0" eaLnBrk="1" latinLnBrk="0" hangingPunct="1">
        <a:spcBef>
          <a:spcPct val="20000"/>
        </a:spcBef>
        <a:buFont typeface="Arial" pitchFamily="34" charset="0"/>
        <a:buChar char="•"/>
        <a:defRPr sz="2000" kern="1200">
          <a:solidFill>
            <a:schemeClr val="tx1"/>
          </a:solidFill>
          <a:latin typeface="+mn-lt"/>
          <a:ea typeface="+mn-ea"/>
          <a:cs typeface="+mn-cs"/>
        </a:defRPr>
      </a:lvl3pPr>
      <a:lvl4pPr marL="1333447" indent="-190492" algn="l" defTabSz="761970" rtl="0" eaLnBrk="1" latinLnBrk="0" hangingPunct="1">
        <a:spcBef>
          <a:spcPct val="20000"/>
        </a:spcBef>
        <a:buFont typeface="Arial" pitchFamily="34" charset="0"/>
        <a:buChar char="–"/>
        <a:defRPr sz="1667" kern="1200">
          <a:solidFill>
            <a:schemeClr val="tx1"/>
          </a:solidFill>
          <a:latin typeface="+mn-lt"/>
          <a:ea typeface="+mn-ea"/>
          <a:cs typeface="+mn-cs"/>
        </a:defRPr>
      </a:lvl4pPr>
      <a:lvl5pPr marL="1714431" indent="-190492" algn="l" defTabSz="761970" rtl="0" eaLnBrk="1" latinLnBrk="0" hangingPunct="1">
        <a:spcBef>
          <a:spcPct val="20000"/>
        </a:spcBef>
        <a:buFont typeface="Arial" pitchFamily="34" charset="0"/>
        <a:buChar char="»"/>
        <a:defRPr sz="1667" kern="1200">
          <a:solidFill>
            <a:schemeClr val="tx1"/>
          </a:solidFill>
          <a:latin typeface="+mn-lt"/>
          <a:ea typeface="+mn-ea"/>
          <a:cs typeface="+mn-cs"/>
        </a:defRPr>
      </a:lvl5pPr>
      <a:lvl6pPr marL="2095416" indent="-190492" algn="l" defTabSz="761970" rtl="0" eaLnBrk="1" latinLnBrk="0" hangingPunct="1">
        <a:spcBef>
          <a:spcPct val="20000"/>
        </a:spcBef>
        <a:buFont typeface="Arial" pitchFamily="34" charset="0"/>
        <a:buChar char="•"/>
        <a:defRPr sz="1667" kern="1200">
          <a:solidFill>
            <a:schemeClr val="tx1"/>
          </a:solidFill>
          <a:latin typeface="+mn-lt"/>
          <a:ea typeface="+mn-ea"/>
          <a:cs typeface="+mn-cs"/>
        </a:defRPr>
      </a:lvl6pPr>
      <a:lvl7pPr marL="2476401" indent="-190492" algn="l" defTabSz="761970" rtl="0" eaLnBrk="1" latinLnBrk="0" hangingPunct="1">
        <a:spcBef>
          <a:spcPct val="20000"/>
        </a:spcBef>
        <a:buFont typeface="Arial" pitchFamily="34" charset="0"/>
        <a:buChar char="•"/>
        <a:defRPr sz="1667" kern="1200">
          <a:solidFill>
            <a:schemeClr val="tx1"/>
          </a:solidFill>
          <a:latin typeface="+mn-lt"/>
          <a:ea typeface="+mn-ea"/>
          <a:cs typeface="+mn-cs"/>
        </a:defRPr>
      </a:lvl7pPr>
      <a:lvl8pPr marL="2857386" indent="-190492" algn="l" defTabSz="761970" rtl="0" eaLnBrk="1" latinLnBrk="0" hangingPunct="1">
        <a:spcBef>
          <a:spcPct val="20000"/>
        </a:spcBef>
        <a:buFont typeface="Arial" pitchFamily="34" charset="0"/>
        <a:buChar char="•"/>
        <a:defRPr sz="1667" kern="1200">
          <a:solidFill>
            <a:schemeClr val="tx1"/>
          </a:solidFill>
          <a:latin typeface="+mn-lt"/>
          <a:ea typeface="+mn-ea"/>
          <a:cs typeface="+mn-cs"/>
        </a:defRPr>
      </a:lvl8pPr>
      <a:lvl9pPr marL="3238370" indent="-190492" algn="l" defTabSz="761970" rtl="0" eaLnBrk="1" latinLnBrk="0" hangingPunct="1">
        <a:spcBef>
          <a:spcPct val="20000"/>
        </a:spcBef>
        <a:buFont typeface="Arial" pitchFamily="34" charset="0"/>
        <a:buChar char="•"/>
        <a:defRPr sz="1667" kern="1200">
          <a:solidFill>
            <a:schemeClr val="tx1"/>
          </a:solidFill>
          <a:latin typeface="+mn-lt"/>
          <a:ea typeface="+mn-ea"/>
          <a:cs typeface="+mn-cs"/>
        </a:defRPr>
      </a:lvl9pPr>
    </p:bodyStyle>
    <p:otherStyle>
      <a:defPPr>
        <a:defRPr lang="en-US"/>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svg"/><Relationship Id="rId2" Type="http://schemas.openxmlformats.org/officeDocument/2006/relationships/notesSlide" Target="../notesSlides/notesSlide10.xml"/><Relationship Id="rId1" Type="http://schemas.openxmlformats.org/officeDocument/2006/relationships/slideLayout" Target="../slideLayouts/slideLayout13.xml"/><Relationship Id="rId6" Type="http://schemas.openxmlformats.org/officeDocument/2006/relationships/image" Target="../media/image11.png"/><Relationship Id="rId5" Type="http://schemas.openxmlformats.org/officeDocument/2006/relationships/image" Target="../media/image10.sv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13.xml"/><Relationship Id="rId5" Type="http://schemas.openxmlformats.org/officeDocument/2006/relationships/image" Target="../media/image15.png"/><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13.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5.xml"/><Relationship Id="rId1" Type="http://schemas.openxmlformats.org/officeDocument/2006/relationships/slideLayout" Target="../slideLayouts/slideLayout14.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jp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image" Target="../media/image3.webp"/><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hape 1">
            <a:extLst>
              <a:ext uri="{FF2B5EF4-FFF2-40B4-BE49-F238E27FC236}">
                <a16:creationId xmlns:a16="http://schemas.microsoft.com/office/drawing/2014/main" id="{7F3899F9-162F-449B-DD26-FC32ED639812}"/>
              </a:ext>
            </a:extLst>
          </p:cNvPr>
          <p:cNvSpPr/>
          <p:nvPr/>
        </p:nvSpPr>
        <p:spPr>
          <a:xfrm>
            <a:off x="0" y="0"/>
            <a:ext cx="12192000" cy="6858000"/>
          </a:xfrm>
          <a:prstGeom prst="rect">
            <a:avLst/>
          </a:prstGeom>
          <a:solidFill>
            <a:srgbClr val="111213"/>
          </a:solidFill>
          <a:ln/>
        </p:spPr>
      </p:sp>
      <p:pic>
        <p:nvPicPr>
          <p:cNvPr id="4" name="Picture Placeholder 7" descr="abstract image">
            <a:extLst>
              <a:ext uri="{FF2B5EF4-FFF2-40B4-BE49-F238E27FC236}">
                <a16:creationId xmlns:a16="http://schemas.microsoft.com/office/drawing/2014/main" id="{782ED2F6-AFB3-9199-3999-2B5E4BAF2423}"/>
              </a:ext>
            </a:extLst>
          </p:cNvPr>
          <p:cNvPicPr>
            <a:picLocks noGrp="1" noChangeAspect="1"/>
          </p:cNvPicPr>
          <p:nvPr>
            <p:ph type="pic" sz="quarter" idx="10"/>
          </p:nvPr>
        </p:nvPicPr>
        <p:blipFill rotWithShape="1">
          <a:blip r:embed="rId2">
            <a:alphaModFix amt="52000"/>
            <a:extLst>
              <a:ext uri="{BEBA8EAE-BF5A-486C-A8C5-ECC9F3942E4B}">
                <a14:imgProps xmlns:a14="http://schemas.microsoft.com/office/drawing/2010/main">
                  <a14:imgLayer r:embed="rId3">
                    <a14:imgEffect>
                      <a14:saturation sat="0"/>
                    </a14:imgEffect>
                  </a14:imgLayer>
                </a14:imgProps>
              </a:ext>
            </a:extLst>
          </a:blip>
          <a:srcRect/>
          <a:stretch/>
        </p:blipFill>
        <p:spPr>
          <a:xfrm>
            <a:off x="0" y="8792"/>
            <a:ext cx="12192000" cy="6858000"/>
          </a:xfrm>
        </p:spPr>
      </p:pic>
      <p:sp>
        <p:nvSpPr>
          <p:cNvPr id="6" name="Title 5">
            <a:extLst>
              <a:ext uri="{FF2B5EF4-FFF2-40B4-BE49-F238E27FC236}">
                <a16:creationId xmlns:a16="http://schemas.microsoft.com/office/drawing/2014/main" id="{F20A922B-22EC-7FD8-FA8C-2FFAC558BD66}"/>
              </a:ext>
            </a:extLst>
          </p:cNvPr>
          <p:cNvSpPr>
            <a:spLocks noGrp="1"/>
          </p:cNvSpPr>
          <p:nvPr>
            <p:ph type="ctrTitle"/>
          </p:nvPr>
        </p:nvSpPr>
        <p:spPr>
          <a:xfrm>
            <a:off x="1691053" y="0"/>
            <a:ext cx="9144000" cy="2286000"/>
          </a:xfrm>
        </p:spPr>
        <p:txBody>
          <a:bodyPr/>
          <a:lstStyle/>
          <a:p>
            <a:r>
              <a:rPr lang="en-US" dirty="0"/>
              <a:t>MINI PROJECT PRESENTATION</a:t>
            </a:r>
          </a:p>
        </p:txBody>
      </p:sp>
      <p:sp>
        <p:nvSpPr>
          <p:cNvPr id="2" name="TextBox 1">
            <a:extLst>
              <a:ext uri="{FF2B5EF4-FFF2-40B4-BE49-F238E27FC236}">
                <a16:creationId xmlns:a16="http://schemas.microsoft.com/office/drawing/2014/main" id="{BD03FCE7-D3BD-2352-2DBB-5BFB8577CC4F}"/>
              </a:ext>
            </a:extLst>
          </p:cNvPr>
          <p:cNvSpPr txBox="1"/>
          <p:nvPr/>
        </p:nvSpPr>
        <p:spPr>
          <a:xfrm>
            <a:off x="1691053" y="3015762"/>
            <a:ext cx="11473962" cy="646331"/>
          </a:xfrm>
          <a:prstGeom prst="rect">
            <a:avLst/>
          </a:prstGeom>
          <a:noFill/>
        </p:spPr>
        <p:txBody>
          <a:bodyPr wrap="square" rtlCol="0">
            <a:spAutoFit/>
          </a:bodyPr>
          <a:lstStyle/>
          <a:p>
            <a:r>
              <a:rPr lang="en-GB" sz="3600" dirty="0">
                <a:solidFill>
                  <a:schemeClr val="bg1"/>
                </a:solidFill>
                <a:latin typeface="+mj-lt"/>
              </a:rPr>
              <a:t>Fake News Detection using Machine Learning</a:t>
            </a:r>
            <a:endParaRPr lang="en-IN" sz="3600" dirty="0">
              <a:solidFill>
                <a:schemeClr val="bg1"/>
              </a:solidFill>
              <a:latin typeface="+mj-lt"/>
            </a:endParaRPr>
          </a:p>
        </p:txBody>
      </p:sp>
      <p:pic>
        <p:nvPicPr>
          <p:cNvPr id="7" name="Picture 6">
            <a:extLst>
              <a:ext uri="{FF2B5EF4-FFF2-40B4-BE49-F238E27FC236}">
                <a16:creationId xmlns:a16="http://schemas.microsoft.com/office/drawing/2014/main" id="{C8B0A51E-BCD2-4EBD-1300-B4877600866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2573" y="4446793"/>
            <a:ext cx="1789996" cy="2004054"/>
          </a:xfrm>
          <a:prstGeom prst="rect">
            <a:avLst/>
          </a:prstGeom>
        </p:spPr>
      </p:pic>
      <p:sp>
        <p:nvSpPr>
          <p:cNvPr id="8" name="TextBox 7">
            <a:extLst>
              <a:ext uri="{FF2B5EF4-FFF2-40B4-BE49-F238E27FC236}">
                <a16:creationId xmlns:a16="http://schemas.microsoft.com/office/drawing/2014/main" id="{5AB1F153-623F-8E83-A3EE-A26CE2B09C69}"/>
              </a:ext>
            </a:extLst>
          </p:cNvPr>
          <p:cNvSpPr txBox="1"/>
          <p:nvPr/>
        </p:nvSpPr>
        <p:spPr>
          <a:xfrm>
            <a:off x="5099538" y="3923573"/>
            <a:ext cx="6363793" cy="523220"/>
          </a:xfrm>
          <a:prstGeom prst="rect">
            <a:avLst/>
          </a:prstGeom>
          <a:noFill/>
        </p:spPr>
        <p:txBody>
          <a:bodyPr wrap="none" rtlCol="0">
            <a:spAutoFit/>
          </a:bodyPr>
          <a:lstStyle/>
          <a:p>
            <a:r>
              <a:rPr lang="en-IN" sz="2800" dirty="0">
                <a:solidFill>
                  <a:schemeClr val="bg1"/>
                </a:solidFill>
                <a:latin typeface="+mj-lt"/>
              </a:rPr>
              <a:t>UNDER THE GUIDANCE OF – Dr. Anuja Dixit</a:t>
            </a:r>
          </a:p>
        </p:txBody>
      </p:sp>
    </p:spTree>
    <p:extLst>
      <p:ext uri="{BB962C8B-B14F-4D97-AF65-F5344CB8AC3E}">
        <p14:creationId xmlns:p14="http://schemas.microsoft.com/office/powerpoint/2010/main" val="6392647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181A1B"/>
          </a:solidFill>
          <a:ln/>
        </p:spPr>
      </p:sp>
      <p:sp>
        <p:nvSpPr>
          <p:cNvPr id="3" name="Shape 1"/>
          <p:cNvSpPr/>
          <p:nvPr/>
        </p:nvSpPr>
        <p:spPr>
          <a:xfrm>
            <a:off x="0" y="0"/>
            <a:ext cx="12192000" cy="6858000"/>
          </a:xfrm>
          <a:prstGeom prst="rect">
            <a:avLst/>
          </a:prstGeom>
          <a:solidFill>
            <a:srgbClr val="111213"/>
          </a:solidFill>
          <a:ln/>
        </p:spPr>
        <p:txBody>
          <a:bodyPr/>
          <a:lstStyle/>
          <a:p>
            <a:endParaRPr lang="en-IN" dirty="0"/>
          </a:p>
        </p:txBody>
      </p:sp>
      <p:sp>
        <p:nvSpPr>
          <p:cNvPr id="4" name="Text 2"/>
          <p:cNvSpPr/>
          <p:nvPr/>
        </p:nvSpPr>
        <p:spPr>
          <a:xfrm>
            <a:off x="2551510" y="521644"/>
            <a:ext cx="6459934" cy="469900"/>
          </a:xfrm>
          <a:prstGeom prst="rect">
            <a:avLst/>
          </a:prstGeom>
          <a:noFill/>
          <a:ln/>
        </p:spPr>
        <p:txBody>
          <a:bodyPr wrap="none" rtlCol="0" anchor="t"/>
          <a:lstStyle/>
          <a:p>
            <a:pPr>
              <a:lnSpc>
                <a:spcPts val="3700"/>
              </a:lnSpc>
            </a:pPr>
            <a:r>
              <a:rPr lang="en-US" sz="3200" b="1" kern="0" spc="-15" dirty="0">
                <a:solidFill>
                  <a:srgbClr val="FFFFFF"/>
                </a:solidFill>
                <a:latin typeface="Montserrat" pitchFamily="34" charset="0"/>
                <a:ea typeface="Montserrat" pitchFamily="34" charset="-122"/>
                <a:cs typeface="Montserrat" pitchFamily="34" charset="-120"/>
              </a:rPr>
              <a:t>Data Cleaning and Exploration</a:t>
            </a:r>
            <a:endParaRPr lang="en-US" sz="2960" dirty="0"/>
          </a:p>
        </p:txBody>
      </p:sp>
      <p:sp>
        <p:nvSpPr>
          <p:cNvPr id="5" name="Shape 3"/>
          <p:cNvSpPr/>
          <p:nvPr/>
        </p:nvSpPr>
        <p:spPr>
          <a:xfrm>
            <a:off x="3048070" y="1869834"/>
            <a:ext cx="45719" cy="3649400"/>
          </a:xfrm>
          <a:prstGeom prst="rect">
            <a:avLst/>
          </a:prstGeom>
          <a:solidFill>
            <a:srgbClr val="FFFFFF"/>
          </a:solidFill>
          <a:ln/>
        </p:spPr>
      </p:sp>
      <p:sp>
        <p:nvSpPr>
          <p:cNvPr id="6" name="Shape 4"/>
          <p:cNvSpPr/>
          <p:nvPr/>
        </p:nvSpPr>
        <p:spPr>
          <a:xfrm>
            <a:off x="3262381" y="1992021"/>
            <a:ext cx="526257" cy="18753"/>
          </a:xfrm>
          <a:prstGeom prst="rect">
            <a:avLst/>
          </a:prstGeom>
          <a:solidFill>
            <a:srgbClr val="FFFFFF"/>
          </a:solidFill>
          <a:ln/>
        </p:spPr>
      </p:sp>
      <p:sp>
        <p:nvSpPr>
          <p:cNvPr id="7" name="Shape 5"/>
          <p:cNvSpPr/>
          <p:nvPr/>
        </p:nvSpPr>
        <p:spPr>
          <a:xfrm>
            <a:off x="2924671" y="1851497"/>
            <a:ext cx="338237" cy="338237"/>
          </a:xfrm>
          <a:prstGeom prst="roundRect">
            <a:avLst>
              <a:gd name="adj" fmla="val 13336"/>
            </a:avLst>
          </a:prstGeom>
          <a:solidFill>
            <a:srgbClr val="232629"/>
          </a:solidFill>
          <a:ln/>
        </p:spPr>
      </p:sp>
      <p:sp>
        <p:nvSpPr>
          <p:cNvPr id="8" name="Text 6"/>
          <p:cNvSpPr/>
          <p:nvPr/>
        </p:nvSpPr>
        <p:spPr>
          <a:xfrm>
            <a:off x="3031976" y="1869833"/>
            <a:ext cx="86122" cy="281881"/>
          </a:xfrm>
          <a:prstGeom prst="rect">
            <a:avLst/>
          </a:prstGeom>
          <a:noFill/>
          <a:ln/>
        </p:spPr>
        <p:txBody>
          <a:bodyPr wrap="none" rtlCol="0" anchor="t"/>
          <a:lstStyle/>
          <a:p>
            <a:pPr algn="ctr">
              <a:lnSpc>
                <a:spcPts val="2220"/>
              </a:lnSpc>
            </a:pPr>
            <a:r>
              <a:rPr lang="en-US" sz="1776" b="1" kern="0" spc="-17" dirty="0">
                <a:solidFill>
                  <a:srgbClr val="FFFFFF"/>
                </a:solidFill>
                <a:latin typeface="Montserrat" pitchFamily="34" charset="0"/>
                <a:ea typeface="Montserrat" pitchFamily="34" charset="-122"/>
                <a:cs typeface="Montserrat" pitchFamily="34" charset="-120"/>
              </a:rPr>
              <a:t>1</a:t>
            </a:r>
            <a:endParaRPr lang="en-US" sz="1776" dirty="0"/>
          </a:p>
        </p:txBody>
      </p:sp>
      <p:sp>
        <p:nvSpPr>
          <p:cNvPr id="9" name="Text 7"/>
          <p:cNvSpPr/>
          <p:nvPr/>
        </p:nvSpPr>
        <p:spPr>
          <a:xfrm>
            <a:off x="3891845" y="1895666"/>
            <a:ext cx="1879501" cy="234851"/>
          </a:xfrm>
          <a:prstGeom prst="rect">
            <a:avLst/>
          </a:prstGeom>
          <a:noFill/>
          <a:ln/>
        </p:spPr>
        <p:txBody>
          <a:bodyPr wrap="none" rtlCol="0" anchor="t"/>
          <a:lstStyle/>
          <a:p>
            <a:pPr>
              <a:lnSpc>
                <a:spcPts val="1850"/>
              </a:lnSpc>
            </a:pPr>
            <a:r>
              <a:rPr lang="en-US" sz="2400" b="1" kern="0" spc="-15" dirty="0">
                <a:solidFill>
                  <a:srgbClr val="FFFFFF"/>
                </a:solidFill>
                <a:latin typeface="Montserrat" pitchFamily="34" charset="0"/>
                <a:ea typeface="Montserrat" pitchFamily="34" charset="-122"/>
                <a:cs typeface="Montserrat" pitchFamily="34" charset="-120"/>
              </a:rPr>
              <a:t>Data Cleaning</a:t>
            </a:r>
            <a:endParaRPr lang="en-US" sz="2400" dirty="0"/>
          </a:p>
        </p:txBody>
      </p:sp>
      <p:sp>
        <p:nvSpPr>
          <p:cNvPr id="10" name="Text 8"/>
          <p:cNvSpPr/>
          <p:nvPr/>
        </p:nvSpPr>
        <p:spPr>
          <a:xfrm>
            <a:off x="3891845" y="2288122"/>
            <a:ext cx="6982901" cy="2281755"/>
          </a:xfrm>
          <a:prstGeom prst="rect">
            <a:avLst/>
          </a:prstGeom>
          <a:noFill/>
          <a:ln/>
        </p:spPr>
        <p:txBody>
          <a:bodyPr wrap="square" rtlCol="0" anchor="t"/>
          <a:lstStyle/>
          <a:p>
            <a:pPr>
              <a:lnSpc>
                <a:spcPts val="1776"/>
              </a:lnSpc>
            </a:pPr>
            <a:r>
              <a:rPr lang="en-US" sz="1400" dirty="0">
                <a:solidFill>
                  <a:srgbClr val="E2E6E9"/>
                </a:solidFill>
                <a:latin typeface="Source Sans Pro" pitchFamily="34" charset="0"/>
                <a:ea typeface="Source Sans Pro" pitchFamily="34" charset="-122"/>
                <a:cs typeface="Source Sans Pro" pitchFamily="34" charset="-120"/>
              </a:rPr>
              <a:t>During the data cleaning phase, in addition to removing the ID and URL columns, any empty or problematic rows are rectified by replacing them with a space (' ') which allows us to not drop any data from the dataset.</a:t>
            </a:r>
            <a:endParaRPr lang="en-US" sz="1400" dirty="0"/>
          </a:p>
        </p:txBody>
      </p:sp>
      <p:sp>
        <p:nvSpPr>
          <p:cNvPr id="11" name="Shape 9"/>
          <p:cNvSpPr/>
          <p:nvPr/>
        </p:nvSpPr>
        <p:spPr>
          <a:xfrm>
            <a:off x="3262381" y="3924771"/>
            <a:ext cx="526257" cy="18753"/>
          </a:xfrm>
          <a:prstGeom prst="rect">
            <a:avLst/>
          </a:prstGeom>
          <a:solidFill>
            <a:srgbClr val="FFFFFF"/>
          </a:solidFill>
          <a:ln/>
        </p:spPr>
      </p:sp>
      <p:sp>
        <p:nvSpPr>
          <p:cNvPr id="12" name="Shape 10"/>
          <p:cNvSpPr/>
          <p:nvPr/>
        </p:nvSpPr>
        <p:spPr>
          <a:xfrm>
            <a:off x="2924671" y="3755653"/>
            <a:ext cx="338237" cy="338237"/>
          </a:xfrm>
          <a:prstGeom prst="roundRect">
            <a:avLst>
              <a:gd name="adj" fmla="val 13336"/>
            </a:avLst>
          </a:prstGeom>
          <a:solidFill>
            <a:srgbClr val="232629"/>
          </a:solidFill>
          <a:ln/>
        </p:spPr>
      </p:sp>
      <p:sp>
        <p:nvSpPr>
          <p:cNvPr id="13" name="Text 11"/>
          <p:cNvSpPr/>
          <p:nvPr/>
        </p:nvSpPr>
        <p:spPr>
          <a:xfrm>
            <a:off x="3028404" y="3760316"/>
            <a:ext cx="130770" cy="281881"/>
          </a:xfrm>
          <a:prstGeom prst="rect">
            <a:avLst/>
          </a:prstGeom>
          <a:noFill/>
          <a:ln/>
        </p:spPr>
        <p:txBody>
          <a:bodyPr wrap="none" rtlCol="0" anchor="t"/>
          <a:lstStyle/>
          <a:p>
            <a:pPr algn="ctr">
              <a:lnSpc>
                <a:spcPts val="2220"/>
              </a:lnSpc>
            </a:pPr>
            <a:r>
              <a:rPr lang="en-US" sz="1776" b="1" kern="0" spc="-17" dirty="0">
                <a:solidFill>
                  <a:srgbClr val="FFFFFF"/>
                </a:solidFill>
                <a:latin typeface="Montserrat" pitchFamily="34" charset="0"/>
                <a:ea typeface="Montserrat" pitchFamily="34" charset="-122"/>
                <a:cs typeface="Montserrat" pitchFamily="34" charset="-120"/>
              </a:rPr>
              <a:t>2</a:t>
            </a:r>
            <a:endParaRPr lang="en-US" sz="1776" dirty="0"/>
          </a:p>
        </p:txBody>
      </p:sp>
      <p:sp>
        <p:nvSpPr>
          <p:cNvPr id="14" name="Text 12"/>
          <p:cNvSpPr/>
          <p:nvPr/>
        </p:nvSpPr>
        <p:spPr>
          <a:xfrm>
            <a:off x="3901975" y="3807346"/>
            <a:ext cx="1879501" cy="234851"/>
          </a:xfrm>
          <a:prstGeom prst="rect">
            <a:avLst/>
          </a:prstGeom>
          <a:noFill/>
          <a:ln/>
        </p:spPr>
        <p:txBody>
          <a:bodyPr wrap="none" rtlCol="0" anchor="t"/>
          <a:lstStyle/>
          <a:p>
            <a:pPr>
              <a:lnSpc>
                <a:spcPts val="1850"/>
              </a:lnSpc>
            </a:pPr>
            <a:r>
              <a:rPr lang="en-US" sz="2400" b="1" kern="0" spc="-15" dirty="0">
                <a:solidFill>
                  <a:srgbClr val="FFFFFF"/>
                </a:solidFill>
                <a:latin typeface="Montserrat" pitchFamily="34" charset="0"/>
                <a:ea typeface="Montserrat" pitchFamily="34" charset="-122"/>
                <a:cs typeface="Montserrat" pitchFamily="34" charset="-120"/>
              </a:rPr>
              <a:t>Data Exploration</a:t>
            </a:r>
            <a:endParaRPr lang="en-US" sz="2400" dirty="0"/>
          </a:p>
        </p:txBody>
      </p:sp>
      <p:sp>
        <p:nvSpPr>
          <p:cNvPr id="15" name="Text 13"/>
          <p:cNvSpPr/>
          <p:nvPr/>
        </p:nvSpPr>
        <p:spPr>
          <a:xfrm>
            <a:off x="3901976" y="4317227"/>
            <a:ext cx="5440363" cy="1353145"/>
          </a:xfrm>
          <a:prstGeom prst="rect">
            <a:avLst/>
          </a:prstGeom>
          <a:noFill/>
          <a:ln/>
        </p:spPr>
        <p:txBody>
          <a:bodyPr wrap="square" rtlCol="0" anchor="t"/>
          <a:lstStyle/>
          <a:p>
            <a:pPr>
              <a:lnSpc>
                <a:spcPts val="1776"/>
              </a:lnSpc>
            </a:pPr>
            <a:r>
              <a:rPr lang="en-US" sz="1400" dirty="0">
                <a:solidFill>
                  <a:srgbClr val="E2E6E9"/>
                </a:solidFill>
                <a:latin typeface="Source Sans Pro" pitchFamily="34" charset="0"/>
                <a:ea typeface="Source Sans Pro" pitchFamily="34" charset="-122"/>
                <a:cs typeface="Source Sans Pro" pitchFamily="34" charset="-120"/>
              </a:rPr>
              <a:t>Following data collection, data exploration serves the purpose of understanding the characteristics and identifying patterns within the dataset. This process helps mitigate the risk of having severely imbalanced data, which could significantly impact the model trained in subsequent stages. The exploration reveals that the dataset is well-balanced, with 35,029 entries labeled as "0" (fake news) and 37,105 entries labeled as "1" (real news).</a:t>
            </a:r>
            <a:endParaRPr lang="en-US" sz="1400" dirty="0"/>
          </a:p>
        </p:txBody>
      </p:sp>
      <p:sp>
        <p:nvSpPr>
          <p:cNvPr id="18" name="Text 16"/>
          <p:cNvSpPr/>
          <p:nvPr/>
        </p:nvSpPr>
        <p:spPr>
          <a:xfrm>
            <a:off x="3009453" y="4836419"/>
            <a:ext cx="131267" cy="281881"/>
          </a:xfrm>
          <a:prstGeom prst="rect">
            <a:avLst/>
          </a:prstGeom>
          <a:noFill/>
          <a:ln/>
        </p:spPr>
        <p:txBody>
          <a:bodyPr wrap="none" rtlCol="0" anchor="t"/>
          <a:lstStyle/>
          <a:p>
            <a:pPr algn="ctr">
              <a:lnSpc>
                <a:spcPts val="2220"/>
              </a:lnSpc>
            </a:pPr>
            <a:endParaRPr lang="en-US" sz="1776" dirty="0"/>
          </a:p>
        </p:txBody>
      </p:sp>
    </p:spTree>
    <p:extLst>
      <p:ext uri="{BB962C8B-B14F-4D97-AF65-F5344CB8AC3E}">
        <p14:creationId xmlns:p14="http://schemas.microsoft.com/office/powerpoint/2010/main" val="9566820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Shape 15"/>
          <p:cNvSpPr/>
          <p:nvPr/>
        </p:nvSpPr>
        <p:spPr>
          <a:xfrm>
            <a:off x="2915293" y="3741670"/>
            <a:ext cx="338237" cy="338237"/>
          </a:xfrm>
          <a:prstGeom prst="roundRect">
            <a:avLst>
              <a:gd name="adj" fmla="val 13336"/>
            </a:avLst>
          </a:prstGeom>
          <a:solidFill>
            <a:srgbClr val="232629"/>
          </a:solidFill>
          <a:ln/>
        </p:spPr>
        <p:txBody>
          <a:bodyPr/>
          <a:lstStyle/>
          <a:p>
            <a:endParaRPr lang="en-IN" dirty="0"/>
          </a:p>
        </p:txBody>
      </p:sp>
      <p:sp>
        <p:nvSpPr>
          <p:cNvPr id="2" name="Shape 0"/>
          <p:cNvSpPr/>
          <p:nvPr/>
        </p:nvSpPr>
        <p:spPr>
          <a:xfrm>
            <a:off x="0" y="0"/>
            <a:ext cx="12192000" cy="6858000"/>
          </a:xfrm>
          <a:prstGeom prst="rect">
            <a:avLst/>
          </a:prstGeom>
          <a:solidFill>
            <a:srgbClr val="181A1B"/>
          </a:solidFill>
          <a:ln/>
        </p:spPr>
      </p:sp>
      <p:sp>
        <p:nvSpPr>
          <p:cNvPr id="3" name="Shape 1"/>
          <p:cNvSpPr/>
          <p:nvPr/>
        </p:nvSpPr>
        <p:spPr>
          <a:xfrm>
            <a:off x="0" y="-8792"/>
            <a:ext cx="12192000" cy="6858000"/>
          </a:xfrm>
          <a:prstGeom prst="rect">
            <a:avLst/>
          </a:prstGeom>
          <a:solidFill>
            <a:srgbClr val="111213"/>
          </a:solidFill>
          <a:ln/>
        </p:spPr>
        <p:txBody>
          <a:bodyPr/>
          <a:lstStyle/>
          <a:p>
            <a:endParaRPr lang="en-IN" dirty="0"/>
          </a:p>
        </p:txBody>
      </p:sp>
      <p:sp>
        <p:nvSpPr>
          <p:cNvPr id="4" name="Text 2"/>
          <p:cNvSpPr/>
          <p:nvPr/>
        </p:nvSpPr>
        <p:spPr>
          <a:xfrm>
            <a:off x="1873618" y="396825"/>
            <a:ext cx="6459934" cy="469900"/>
          </a:xfrm>
          <a:prstGeom prst="rect">
            <a:avLst/>
          </a:prstGeom>
          <a:noFill/>
          <a:ln/>
        </p:spPr>
        <p:txBody>
          <a:bodyPr wrap="none" rtlCol="0" anchor="t"/>
          <a:lstStyle/>
          <a:p>
            <a:pPr>
              <a:lnSpc>
                <a:spcPts val="3700"/>
              </a:lnSpc>
            </a:pPr>
            <a:r>
              <a:rPr lang="en-US" sz="3200" b="1" kern="0" spc="-15" dirty="0">
                <a:solidFill>
                  <a:srgbClr val="FFFFFF"/>
                </a:solidFill>
                <a:latin typeface="Montserrat" pitchFamily="34" charset="0"/>
                <a:ea typeface="Montserrat" pitchFamily="34" charset="-122"/>
                <a:cs typeface="Montserrat" pitchFamily="34" charset="-120"/>
              </a:rPr>
              <a:t>Data Preparation and Transformation</a:t>
            </a:r>
            <a:endParaRPr lang="en-US" sz="2960" dirty="0"/>
          </a:p>
        </p:txBody>
      </p:sp>
      <p:sp>
        <p:nvSpPr>
          <p:cNvPr id="5" name="Shape 3"/>
          <p:cNvSpPr/>
          <p:nvPr/>
        </p:nvSpPr>
        <p:spPr>
          <a:xfrm>
            <a:off x="3065659" y="1340046"/>
            <a:ext cx="65635" cy="3768285"/>
          </a:xfrm>
          <a:prstGeom prst="rect">
            <a:avLst/>
          </a:prstGeom>
          <a:solidFill>
            <a:srgbClr val="FFFFFF"/>
          </a:solidFill>
          <a:ln/>
        </p:spPr>
      </p:sp>
      <p:sp>
        <p:nvSpPr>
          <p:cNvPr id="8" name="Text 6"/>
          <p:cNvSpPr/>
          <p:nvPr/>
        </p:nvSpPr>
        <p:spPr>
          <a:xfrm>
            <a:off x="3031976" y="1254720"/>
            <a:ext cx="86122" cy="281881"/>
          </a:xfrm>
          <a:prstGeom prst="rect">
            <a:avLst/>
          </a:prstGeom>
          <a:noFill/>
          <a:ln/>
        </p:spPr>
        <p:txBody>
          <a:bodyPr wrap="none" rtlCol="0" anchor="t"/>
          <a:lstStyle/>
          <a:p>
            <a:pPr algn="ctr">
              <a:lnSpc>
                <a:spcPts val="2220"/>
              </a:lnSpc>
            </a:pPr>
            <a:endParaRPr lang="en-US" sz="1776" dirty="0"/>
          </a:p>
        </p:txBody>
      </p:sp>
      <p:sp>
        <p:nvSpPr>
          <p:cNvPr id="11" name="Shape 9"/>
          <p:cNvSpPr/>
          <p:nvPr/>
        </p:nvSpPr>
        <p:spPr>
          <a:xfrm>
            <a:off x="3259484" y="1485075"/>
            <a:ext cx="526257" cy="18753"/>
          </a:xfrm>
          <a:prstGeom prst="rect">
            <a:avLst/>
          </a:prstGeom>
          <a:solidFill>
            <a:srgbClr val="FFFFFF"/>
          </a:solidFill>
          <a:ln/>
        </p:spPr>
      </p:sp>
      <p:sp>
        <p:nvSpPr>
          <p:cNvPr id="12" name="Shape 10"/>
          <p:cNvSpPr/>
          <p:nvPr/>
        </p:nvSpPr>
        <p:spPr>
          <a:xfrm>
            <a:off x="2890589" y="1340047"/>
            <a:ext cx="338237" cy="338237"/>
          </a:xfrm>
          <a:prstGeom prst="roundRect">
            <a:avLst>
              <a:gd name="adj" fmla="val 13336"/>
            </a:avLst>
          </a:prstGeom>
          <a:solidFill>
            <a:srgbClr val="232629"/>
          </a:solidFill>
          <a:ln/>
        </p:spPr>
      </p:sp>
      <p:sp>
        <p:nvSpPr>
          <p:cNvPr id="14" name="Text 12"/>
          <p:cNvSpPr/>
          <p:nvPr/>
        </p:nvSpPr>
        <p:spPr>
          <a:xfrm>
            <a:off x="3901974" y="1340047"/>
            <a:ext cx="1879501" cy="234851"/>
          </a:xfrm>
          <a:prstGeom prst="rect">
            <a:avLst/>
          </a:prstGeom>
          <a:noFill/>
          <a:ln/>
        </p:spPr>
        <p:txBody>
          <a:bodyPr wrap="none" rtlCol="0" anchor="t"/>
          <a:lstStyle/>
          <a:p>
            <a:pPr>
              <a:lnSpc>
                <a:spcPts val="1850"/>
              </a:lnSpc>
            </a:pPr>
            <a:r>
              <a:rPr lang="en-US" sz="2400" b="1" kern="0" spc="-15" dirty="0">
                <a:solidFill>
                  <a:srgbClr val="FFFFFF"/>
                </a:solidFill>
                <a:latin typeface="Montserrat" pitchFamily="34" charset="0"/>
                <a:ea typeface="Montserrat" pitchFamily="34" charset="-122"/>
                <a:cs typeface="Montserrat" pitchFamily="34" charset="-120"/>
              </a:rPr>
              <a:t>Data Preparation</a:t>
            </a:r>
            <a:endParaRPr lang="en-US" sz="2400" dirty="0"/>
          </a:p>
        </p:txBody>
      </p:sp>
      <p:sp>
        <p:nvSpPr>
          <p:cNvPr id="15" name="Text 13"/>
          <p:cNvSpPr/>
          <p:nvPr/>
        </p:nvSpPr>
        <p:spPr>
          <a:xfrm>
            <a:off x="3901974" y="1730572"/>
            <a:ext cx="5562668" cy="1353145"/>
          </a:xfrm>
          <a:prstGeom prst="rect">
            <a:avLst/>
          </a:prstGeom>
          <a:noFill/>
          <a:ln/>
        </p:spPr>
        <p:txBody>
          <a:bodyPr wrap="square" rtlCol="0" anchor="t"/>
          <a:lstStyle/>
          <a:p>
            <a:pPr>
              <a:lnSpc>
                <a:spcPts val="1776"/>
              </a:lnSpc>
            </a:pPr>
            <a:r>
              <a:rPr lang="en-US" sz="1400" dirty="0">
                <a:solidFill>
                  <a:srgbClr val="E2E6E9"/>
                </a:solidFill>
                <a:latin typeface="Source Sans Pro" pitchFamily="34" charset="0"/>
                <a:ea typeface="Source Sans Pro" pitchFamily="34" charset="-122"/>
                <a:cs typeface="Source Sans Pro" pitchFamily="34" charset="-120"/>
              </a:rPr>
              <a:t>Data preparation is a critical stage where the data is transformed into a format that the machine learning model can understand and use for training. This includes removing special characters, converting to lowercase, and removing stop words to focus the model on the most relevant features. Stemming is also performed to consolidate words with the same root, providing a more thorough analysis of the frequency of key terms.</a:t>
            </a:r>
            <a:endParaRPr lang="en-US" sz="1400" dirty="0"/>
          </a:p>
        </p:txBody>
      </p:sp>
      <p:sp>
        <p:nvSpPr>
          <p:cNvPr id="16" name="Shape 14"/>
          <p:cNvSpPr/>
          <p:nvPr/>
        </p:nvSpPr>
        <p:spPr>
          <a:xfrm>
            <a:off x="3277790" y="3901413"/>
            <a:ext cx="526257" cy="18753"/>
          </a:xfrm>
          <a:prstGeom prst="rect">
            <a:avLst/>
          </a:prstGeom>
          <a:solidFill>
            <a:srgbClr val="FFFFFF"/>
          </a:solidFill>
          <a:ln/>
        </p:spPr>
      </p:sp>
      <p:sp>
        <p:nvSpPr>
          <p:cNvPr id="18" name="Text 16"/>
          <p:cNvSpPr/>
          <p:nvPr/>
        </p:nvSpPr>
        <p:spPr>
          <a:xfrm>
            <a:off x="3018779" y="1344135"/>
            <a:ext cx="131267" cy="281881"/>
          </a:xfrm>
          <a:prstGeom prst="rect">
            <a:avLst/>
          </a:prstGeom>
          <a:noFill/>
          <a:ln/>
        </p:spPr>
        <p:txBody>
          <a:bodyPr wrap="none" rtlCol="0" anchor="t"/>
          <a:lstStyle/>
          <a:p>
            <a:pPr algn="ctr">
              <a:lnSpc>
                <a:spcPts val="2220"/>
              </a:lnSpc>
            </a:pPr>
            <a:r>
              <a:rPr lang="en-US" sz="1776" b="1" kern="0" spc="-17" dirty="0">
                <a:solidFill>
                  <a:srgbClr val="FFFFFF"/>
                </a:solidFill>
                <a:latin typeface="Montserrat" pitchFamily="34" charset="0"/>
                <a:ea typeface="Montserrat" pitchFamily="34" charset="-122"/>
                <a:cs typeface="Montserrat" pitchFamily="34" charset="-120"/>
              </a:rPr>
              <a:t>3</a:t>
            </a:r>
            <a:endParaRPr lang="en-US" sz="1776" dirty="0"/>
          </a:p>
        </p:txBody>
      </p:sp>
      <p:sp>
        <p:nvSpPr>
          <p:cNvPr id="19" name="Text 17"/>
          <p:cNvSpPr/>
          <p:nvPr/>
        </p:nvSpPr>
        <p:spPr>
          <a:xfrm>
            <a:off x="3901974" y="3774284"/>
            <a:ext cx="1879501" cy="234851"/>
          </a:xfrm>
          <a:prstGeom prst="rect">
            <a:avLst/>
          </a:prstGeom>
          <a:noFill/>
          <a:ln/>
        </p:spPr>
        <p:txBody>
          <a:bodyPr wrap="none" rtlCol="0" anchor="t"/>
          <a:lstStyle/>
          <a:p>
            <a:pPr>
              <a:lnSpc>
                <a:spcPts val="1850"/>
              </a:lnSpc>
            </a:pPr>
            <a:r>
              <a:rPr lang="en-US" sz="2400" b="1" kern="0" spc="-15" dirty="0">
                <a:solidFill>
                  <a:srgbClr val="FFFFFF"/>
                </a:solidFill>
                <a:latin typeface="Montserrat" pitchFamily="34" charset="0"/>
                <a:ea typeface="Montserrat" pitchFamily="34" charset="-122"/>
                <a:cs typeface="Montserrat" pitchFamily="34" charset="-120"/>
              </a:rPr>
              <a:t>Data Transformation</a:t>
            </a:r>
            <a:endParaRPr lang="en-US" sz="2400" dirty="0"/>
          </a:p>
        </p:txBody>
      </p:sp>
      <p:sp>
        <p:nvSpPr>
          <p:cNvPr id="20" name="Text 18"/>
          <p:cNvSpPr/>
          <p:nvPr/>
        </p:nvSpPr>
        <p:spPr>
          <a:xfrm>
            <a:off x="3901974" y="4135891"/>
            <a:ext cx="6130049" cy="1127621"/>
          </a:xfrm>
          <a:prstGeom prst="rect">
            <a:avLst/>
          </a:prstGeom>
          <a:noFill/>
          <a:ln/>
        </p:spPr>
        <p:txBody>
          <a:bodyPr wrap="square" rtlCol="0" anchor="t"/>
          <a:lstStyle/>
          <a:p>
            <a:pPr>
              <a:lnSpc>
                <a:spcPts val="1776"/>
              </a:lnSpc>
            </a:pPr>
            <a:r>
              <a:rPr lang="en-GB" sz="1400" dirty="0">
                <a:solidFill>
                  <a:srgbClr val="E2E6E9"/>
                </a:solidFill>
                <a:latin typeface="Source Sans Pro" pitchFamily="34" charset="0"/>
                <a:ea typeface="Source Sans Pro" pitchFamily="34" charset="-122"/>
                <a:cs typeface="Source Sans Pro" pitchFamily="34" charset="-120"/>
              </a:rPr>
              <a:t>To make text understandable for machine learning, we turn it into numbers. This process is called feature extraction or vectorization. TF-IDF is one way to do this for text. It changes each piece of text into a number vector. In TF-IDF, each word gets a score based on how often it appears in a document compared to how often it appears in all documents. Words that show up a lot in one document but not in many others get higher scores. This helps machines understand which words are important in each document and across all documents. TF-IDF has two parts: TF (Term Frequency) measures how often a word appears in a document, and IDF (Inverse Document Frequency) measures how rare a word is across all documents.</a:t>
            </a:r>
            <a:endParaRPr lang="en-US" sz="1400" dirty="0"/>
          </a:p>
        </p:txBody>
      </p:sp>
      <p:sp>
        <p:nvSpPr>
          <p:cNvPr id="22" name="Shape 10">
            <a:extLst>
              <a:ext uri="{FF2B5EF4-FFF2-40B4-BE49-F238E27FC236}">
                <a16:creationId xmlns:a16="http://schemas.microsoft.com/office/drawing/2014/main" id="{FFFB4F9A-3A18-9238-9B81-2D18CAE74BAA}"/>
              </a:ext>
            </a:extLst>
          </p:cNvPr>
          <p:cNvSpPr/>
          <p:nvPr/>
        </p:nvSpPr>
        <p:spPr>
          <a:xfrm>
            <a:off x="2915293" y="3760786"/>
            <a:ext cx="338237" cy="338237"/>
          </a:xfrm>
          <a:prstGeom prst="roundRect">
            <a:avLst>
              <a:gd name="adj" fmla="val 13336"/>
            </a:avLst>
          </a:prstGeom>
          <a:solidFill>
            <a:srgbClr val="232629"/>
          </a:solidFill>
          <a:ln/>
        </p:spPr>
        <p:txBody>
          <a:bodyPr/>
          <a:lstStyle/>
          <a:p>
            <a:endParaRPr lang="en-IN" dirty="0"/>
          </a:p>
        </p:txBody>
      </p:sp>
      <p:sp>
        <p:nvSpPr>
          <p:cNvPr id="13" name="Text 11"/>
          <p:cNvSpPr/>
          <p:nvPr/>
        </p:nvSpPr>
        <p:spPr>
          <a:xfrm>
            <a:off x="3019276" y="3750768"/>
            <a:ext cx="130770" cy="281881"/>
          </a:xfrm>
          <a:prstGeom prst="rect">
            <a:avLst/>
          </a:prstGeom>
          <a:noFill/>
          <a:ln/>
        </p:spPr>
        <p:txBody>
          <a:bodyPr wrap="none" rtlCol="0" anchor="t"/>
          <a:lstStyle/>
          <a:p>
            <a:pPr algn="ctr">
              <a:lnSpc>
                <a:spcPts val="2220"/>
              </a:lnSpc>
            </a:pPr>
            <a:r>
              <a:rPr lang="en-US" sz="1776" b="1" kern="0" spc="-17" dirty="0">
                <a:solidFill>
                  <a:srgbClr val="FFFFFF"/>
                </a:solidFill>
                <a:latin typeface="Montserrat" pitchFamily="34" charset="0"/>
              </a:rPr>
              <a:t>4</a:t>
            </a:r>
            <a:endParaRPr lang="en-US" sz="1776" dirty="0"/>
          </a:p>
        </p:txBody>
      </p:sp>
    </p:spTree>
    <p:extLst>
      <p:ext uri="{BB962C8B-B14F-4D97-AF65-F5344CB8AC3E}">
        <p14:creationId xmlns:p14="http://schemas.microsoft.com/office/powerpoint/2010/main" val="6500716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181A1B"/>
          </a:solidFill>
          <a:ln/>
        </p:spPr>
      </p:sp>
      <p:sp>
        <p:nvSpPr>
          <p:cNvPr id="3" name="Shape 1"/>
          <p:cNvSpPr/>
          <p:nvPr/>
        </p:nvSpPr>
        <p:spPr>
          <a:xfrm>
            <a:off x="0" y="-17584"/>
            <a:ext cx="12192000" cy="6858000"/>
          </a:xfrm>
          <a:prstGeom prst="rect">
            <a:avLst/>
          </a:prstGeom>
          <a:solidFill>
            <a:srgbClr val="111213"/>
          </a:solidFill>
          <a:ln/>
        </p:spPr>
      </p:sp>
      <p:sp>
        <p:nvSpPr>
          <p:cNvPr id="4" name="Text 2"/>
          <p:cNvSpPr/>
          <p:nvPr/>
        </p:nvSpPr>
        <p:spPr>
          <a:xfrm>
            <a:off x="2098080" y="1302048"/>
            <a:ext cx="7995742" cy="1157288"/>
          </a:xfrm>
          <a:prstGeom prst="rect">
            <a:avLst/>
          </a:prstGeom>
          <a:noFill/>
          <a:ln/>
        </p:spPr>
        <p:txBody>
          <a:bodyPr wrap="square" rtlCol="0" anchor="t"/>
          <a:lstStyle/>
          <a:p>
            <a:pPr>
              <a:lnSpc>
                <a:spcPts val="4556"/>
              </a:lnSpc>
            </a:pPr>
            <a:r>
              <a:rPr lang="en-US" sz="3645" b="1" kern="0" spc="-37" dirty="0">
                <a:solidFill>
                  <a:srgbClr val="FFFFFF"/>
                </a:solidFill>
                <a:latin typeface="Montserrat" pitchFamily="34" charset="0"/>
                <a:ea typeface="Montserrat" pitchFamily="34" charset="-122"/>
                <a:cs typeface="Montserrat" pitchFamily="34" charset="-120"/>
              </a:rPr>
              <a:t>Model Training</a:t>
            </a:r>
            <a:endParaRPr lang="en-US" sz="3645" dirty="0"/>
          </a:p>
        </p:txBody>
      </p:sp>
      <p:pic>
        <p:nvPicPr>
          <p:cNvPr id="5" name="Image 0" descr="preencoded.png"/>
          <p:cNvPicPr>
            <a:picLocks noChangeAspect="1"/>
          </p:cNvPicPr>
          <p:nvPr/>
        </p:nvPicPr>
        <p:blipFill>
          <a:blip r:embed="rId3"/>
          <a:stretch>
            <a:fillRect/>
          </a:stretch>
        </p:blipFill>
        <p:spPr>
          <a:xfrm>
            <a:off x="1251630" y="2481504"/>
            <a:ext cx="579544" cy="579544"/>
          </a:xfrm>
          <a:prstGeom prst="rect">
            <a:avLst/>
          </a:prstGeom>
        </p:spPr>
      </p:pic>
      <p:sp>
        <p:nvSpPr>
          <p:cNvPr id="6" name="Text 3"/>
          <p:cNvSpPr/>
          <p:nvPr/>
        </p:nvSpPr>
        <p:spPr>
          <a:xfrm>
            <a:off x="1187896" y="3133477"/>
            <a:ext cx="2698303" cy="578644"/>
          </a:xfrm>
          <a:prstGeom prst="rect">
            <a:avLst/>
          </a:prstGeom>
          <a:noFill/>
          <a:ln/>
        </p:spPr>
        <p:txBody>
          <a:bodyPr wrap="square" rtlCol="0" anchor="t"/>
          <a:lstStyle/>
          <a:p>
            <a:pPr>
              <a:lnSpc>
                <a:spcPts val="2278"/>
              </a:lnSpc>
            </a:pPr>
            <a:r>
              <a:rPr lang="en-US" sz="1822" b="1" kern="0" spc="-18" dirty="0">
                <a:solidFill>
                  <a:srgbClr val="FFFFFF"/>
                </a:solidFill>
                <a:latin typeface="Montserrat" pitchFamily="34" charset="0"/>
              </a:rPr>
              <a:t>Logistic Regression</a:t>
            </a:r>
            <a:endParaRPr lang="en-US" sz="1822" dirty="0"/>
          </a:p>
        </p:txBody>
      </p:sp>
      <p:sp>
        <p:nvSpPr>
          <p:cNvPr id="7" name="Text 4"/>
          <p:cNvSpPr/>
          <p:nvPr/>
        </p:nvSpPr>
        <p:spPr>
          <a:xfrm>
            <a:off x="1187896" y="3761384"/>
            <a:ext cx="2480072" cy="1388567"/>
          </a:xfrm>
          <a:prstGeom prst="rect">
            <a:avLst/>
          </a:prstGeom>
          <a:noFill/>
          <a:ln/>
        </p:spPr>
        <p:txBody>
          <a:bodyPr wrap="square" rtlCol="0" anchor="t"/>
          <a:lstStyle/>
          <a:p>
            <a:pPr>
              <a:lnSpc>
                <a:spcPts val="2187"/>
              </a:lnSpc>
            </a:pPr>
            <a:r>
              <a:rPr lang="en-GB" sz="1458" dirty="0">
                <a:solidFill>
                  <a:srgbClr val="E2E6E9"/>
                </a:solidFill>
                <a:latin typeface="Source Sans Pro" pitchFamily="34" charset="0"/>
                <a:ea typeface="Source Sans Pro" pitchFamily="34" charset="-122"/>
                <a:cs typeface="Source Sans Pro" pitchFamily="34" charset="-120"/>
              </a:rPr>
              <a:t>Logistic Regression is a linear model used for classification tasks, where it predicts the probability of a binary outcome. It works by fitting a logistic function to the training data to make predictions based on input features.</a:t>
            </a:r>
            <a:endParaRPr lang="en-US" sz="1458" dirty="0"/>
          </a:p>
        </p:txBody>
      </p:sp>
      <p:sp>
        <p:nvSpPr>
          <p:cNvPr id="9" name="Text 5"/>
          <p:cNvSpPr/>
          <p:nvPr/>
        </p:nvSpPr>
        <p:spPr>
          <a:xfrm>
            <a:off x="4560273" y="3133477"/>
            <a:ext cx="2480072" cy="578644"/>
          </a:xfrm>
          <a:prstGeom prst="rect">
            <a:avLst/>
          </a:prstGeom>
          <a:noFill/>
          <a:ln/>
        </p:spPr>
        <p:txBody>
          <a:bodyPr wrap="square" rtlCol="0" anchor="t"/>
          <a:lstStyle/>
          <a:p>
            <a:pPr>
              <a:lnSpc>
                <a:spcPts val="2278"/>
              </a:lnSpc>
            </a:pPr>
            <a:r>
              <a:rPr lang="en-US" sz="1822" b="1" kern="0" spc="-18" dirty="0">
                <a:solidFill>
                  <a:srgbClr val="FFFFFF"/>
                </a:solidFill>
                <a:latin typeface="Montserrat" pitchFamily="34" charset="0"/>
              </a:rPr>
              <a:t>Decision Tree</a:t>
            </a:r>
            <a:endParaRPr lang="en-US" sz="1822" dirty="0"/>
          </a:p>
        </p:txBody>
      </p:sp>
      <p:sp>
        <p:nvSpPr>
          <p:cNvPr id="10" name="Text 6"/>
          <p:cNvSpPr/>
          <p:nvPr/>
        </p:nvSpPr>
        <p:spPr>
          <a:xfrm>
            <a:off x="4560273" y="3712121"/>
            <a:ext cx="2480072" cy="1388567"/>
          </a:xfrm>
          <a:prstGeom prst="rect">
            <a:avLst/>
          </a:prstGeom>
          <a:noFill/>
          <a:ln/>
        </p:spPr>
        <p:txBody>
          <a:bodyPr wrap="square" rtlCol="0" anchor="t"/>
          <a:lstStyle/>
          <a:p>
            <a:pPr>
              <a:lnSpc>
                <a:spcPts val="2187"/>
              </a:lnSpc>
            </a:pPr>
            <a:r>
              <a:rPr lang="en-GB" sz="1458" dirty="0">
                <a:solidFill>
                  <a:srgbClr val="E2E6E9"/>
                </a:solidFill>
                <a:latin typeface="Source Sans Pro" pitchFamily="34" charset="0"/>
                <a:ea typeface="Source Sans Pro" pitchFamily="34" charset="-122"/>
                <a:cs typeface="Source Sans Pro" pitchFamily="34" charset="-120"/>
              </a:rPr>
              <a:t>Decision Tree Classifier is a non-linear model that makes decisions by splitting the data into branches based on feature values. It recursively partitions the feature space into subsets that are more homogeneous with respect to the target variable.</a:t>
            </a:r>
            <a:endParaRPr lang="en-US" sz="1458" dirty="0"/>
          </a:p>
        </p:txBody>
      </p:sp>
      <p:sp>
        <p:nvSpPr>
          <p:cNvPr id="12" name="Text 7"/>
          <p:cNvSpPr/>
          <p:nvPr/>
        </p:nvSpPr>
        <p:spPr>
          <a:xfrm>
            <a:off x="7862434" y="3061048"/>
            <a:ext cx="2314575" cy="289322"/>
          </a:xfrm>
          <a:prstGeom prst="rect">
            <a:avLst/>
          </a:prstGeom>
          <a:noFill/>
          <a:ln/>
        </p:spPr>
        <p:txBody>
          <a:bodyPr wrap="none" rtlCol="0" anchor="t"/>
          <a:lstStyle/>
          <a:p>
            <a:pPr>
              <a:lnSpc>
                <a:spcPts val="2278"/>
              </a:lnSpc>
            </a:pPr>
            <a:r>
              <a:rPr lang="en-US" sz="1822" b="1" kern="0" spc="-18" dirty="0">
                <a:solidFill>
                  <a:srgbClr val="FFFFFF"/>
                </a:solidFill>
                <a:latin typeface="Montserrat" pitchFamily="34" charset="0"/>
              </a:rPr>
              <a:t>Random Forest</a:t>
            </a:r>
            <a:endParaRPr lang="en-US" sz="1822" dirty="0"/>
          </a:p>
        </p:txBody>
      </p:sp>
      <p:sp>
        <p:nvSpPr>
          <p:cNvPr id="13" name="Text 8"/>
          <p:cNvSpPr/>
          <p:nvPr/>
        </p:nvSpPr>
        <p:spPr>
          <a:xfrm>
            <a:off x="7862434" y="3761384"/>
            <a:ext cx="2480171" cy="1110853"/>
          </a:xfrm>
          <a:prstGeom prst="rect">
            <a:avLst/>
          </a:prstGeom>
          <a:noFill/>
          <a:ln/>
        </p:spPr>
        <p:txBody>
          <a:bodyPr wrap="square" rtlCol="0" anchor="t"/>
          <a:lstStyle/>
          <a:p>
            <a:pPr>
              <a:lnSpc>
                <a:spcPts val="2187"/>
              </a:lnSpc>
            </a:pPr>
            <a:r>
              <a:rPr lang="en-GB" sz="1458" dirty="0">
                <a:solidFill>
                  <a:srgbClr val="E2E6E9"/>
                </a:solidFill>
                <a:latin typeface="Source Sans Pro" pitchFamily="34" charset="0"/>
                <a:ea typeface="Source Sans Pro" pitchFamily="34" charset="-122"/>
                <a:cs typeface="Source Sans Pro" pitchFamily="34" charset="-120"/>
              </a:rPr>
              <a:t>Random Forest Classifier is an ensemble learning method that builds multiple decision trees and combines their predictions.</a:t>
            </a:r>
          </a:p>
          <a:p>
            <a:pPr>
              <a:lnSpc>
                <a:spcPts val="2187"/>
              </a:lnSpc>
            </a:pPr>
            <a:r>
              <a:rPr lang="en-GB" sz="1458" dirty="0">
                <a:solidFill>
                  <a:srgbClr val="E2E6E9"/>
                </a:solidFill>
                <a:latin typeface="Source Sans Pro" pitchFamily="34" charset="0"/>
                <a:ea typeface="Source Sans Pro" pitchFamily="34" charset="-122"/>
                <a:cs typeface="Source Sans Pro" pitchFamily="34" charset="-120"/>
              </a:rPr>
              <a:t>It improves upon decision trees by reducing overfitting and increasing accuracy.</a:t>
            </a:r>
            <a:endParaRPr lang="en-US" sz="1458" dirty="0"/>
          </a:p>
        </p:txBody>
      </p:sp>
      <p:pic>
        <p:nvPicPr>
          <p:cNvPr id="16" name="Graphic 15" descr="Fir tree">
            <a:extLst>
              <a:ext uri="{FF2B5EF4-FFF2-40B4-BE49-F238E27FC236}">
                <a16:creationId xmlns:a16="http://schemas.microsoft.com/office/drawing/2014/main" id="{484B22B7-2530-8528-C436-AFA1E861E20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603301" y="2445395"/>
            <a:ext cx="578644" cy="578644"/>
          </a:xfrm>
          <a:prstGeom prst="rect">
            <a:avLst/>
          </a:prstGeom>
        </p:spPr>
      </p:pic>
      <p:pic>
        <p:nvPicPr>
          <p:cNvPr id="18" name="Graphic 17" descr="Forest scene">
            <a:extLst>
              <a:ext uri="{FF2B5EF4-FFF2-40B4-BE49-F238E27FC236}">
                <a16:creationId xmlns:a16="http://schemas.microsoft.com/office/drawing/2014/main" id="{37615BF7-CA9B-72DF-AF51-82A2F56D42D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954072" y="2334620"/>
            <a:ext cx="703460" cy="703460"/>
          </a:xfrm>
          <a:prstGeom prst="rect">
            <a:avLst/>
          </a:prstGeom>
        </p:spPr>
      </p:pic>
    </p:spTree>
    <p:extLst>
      <p:ext uri="{BB962C8B-B14F-4D97-AF65-F5344CB8AC3E}">
        <p14:creationId xmlns:p14="http://schemas.microsoft.com/office/powerpoint/2010/main" val="42257167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181A1B"/>
          </a:solidFill>
          <a:ln/>
        </p:spPr>
      </p:sp>
      <p:sp>
        <p:nvSpPr>
          <p:cNvPr id="3" name="Shape 1"/>
          <p:cNvSpPr/>
          <p:nvPr/>
        </p:nvSpPr>
        <p:spPr>
          <a:xfrm>
            <a:off x="0" y="-17584"/>
            <a:ext cx="12192000" cy="6858000"/>
          </a:xfrm>
          <a:prstGeom prst="rect">
            <a:avLst/>
          </a:prstGeom>
          <a:solidFill>
            <a:srgbClr val="111213"/>
          </a:solidFill>
          <a:ln/>
        </p:spPr>
      </p:sp>
      <p:sp>
        <p:nvSpPr>
          <p:cNvPr id="4" name="Text 2"/>
          <p:cNvSpPr/>
          <p:nvPr/>
        </p:nvSpPr>
        <p:spPr>
          <a:xfrm>
            <a:off x="1403488" y="298460"/>
            <a:ext cx="7995742" cy="1157288"/>
          </a:xfrm>
          <a:prstGeom prst="rect">
            <a:avLst/>
          </a:prstGeom>
          <a:noFill/>
          <a:ln/>
        </p:spPr>
        <p:txBody>
          <a:bodyPr wrap="square" rtlCol="0" anchor="t"/>
          <a:lstStyle/>
          <a:p>
            <a:pPr>
              <a:lnSpc>
                <a:spcPts val="4556"/>
              </a:lnSpc>
            </a:pPr>
            <a:r>
              <a:rPr lang="en-US" sz="3645" b="1" kern="0" spc="-37" dirty="0">
                <a:solidFill>
                  <a:srgbClr val="FFFFFF"/>
                </a:solidFill>
                <a:latin typeface="Montserrat" pitchFamily="34" charset="0"/>
                <a:ea typeface="Montserrat" pitchFamily="34" charset="-122"/>
                <a:cs typeface="Montserrat" pitchFamily="34" charset="-120"/>
              </a:rPr>
              <a:t>Model Evaluation</a:t>
            </a:r>
            <a:endParaRPr lang="en-US" sz="3645" dirty="0"/>
          </a:p>
        </p:txBody>
      </p:sp>
      <p:sp>
        <p:nvSpPr>
          <p:cNvPr id="6" name="Text 3"/>
          <p:cNvSpPr/>
          <p:nvPr/>
        </p:nvSpPr>
        <p:spPr>
          <a:xfrm>
            <a:off x="1187896" y="3133477"/>
            <a:ext cx="2698303" cy="578644"/>
          </a:xfrm>
          <a:prstGeom prst="rect">
            <a:avLst/>
          </a:prstGeom>
          <a:noFill/>
          <a:ln/>
        </p:spPr>
        <p:txBody>
          <a:bodyPr wrap="square" rtlCol="0" anchor="t"/>
          <a:lstStyle/>
          <a:p>
            <a:pPr>
              <a:lnSpc>
                <a:spcPts val="2278"/>
              </a:lnSpc>
            </a:pPr>
            <a:r>
              <a:rPr lang="en-US" sz="1822" b="1" kern="0" spc="-18" dirty="0">
                <a:solidFill>
                  <a:srgbClr val="FFFFFF"/>
                </a:solidFill>
                <a:latin typeface="Montserrat" pitchFamily="34" charset="0"/>
              </a:rPr>
              <a:t>Logistic Regression</a:t>
            </a:r>
            <a:endParaRPr lang="en-US" sz="1822" dirty="0"/>
          </a:p>
        </p:txBody>
      </p:sp>
      <p:sp>
        <p:nvSpPr>
          <p:cNvPr id="7" name="Text 4"/>
          <p:cNvSpPr/>
          <p:nvPr/>
        </p:nvSpPr>
        <p:spPr>
          <a:xfrm>
            <a:off x="1187896" y="3761384"/>
            <a:ext cx="2480072" cy="1388567"/>
          </a:xfrm>
          <a:prstGeom prst="rect">
            <a:avLst/>
          </a:prstGeom>
          <a:noFill/>
          <a:ln/>
        </p:spPr>
        <p:txBody>
          <a:bodyPr wrap="square" rtlCol="0" anchor="t"/>
          <a:lstStyle/>
          <a:p>
            <a:pPr>
              <a:lnSpc>
                <a:spcPts val="2187"/>
              </a:lnSpc>
            </a:pPr>
            <a:r>
              <a:rPr lang="en-GB" sz="1458" b="1" dirty="0">
                <a:solidFill>
                  <a:srgbClr val="E2E6E9"/>
                </a:solidFill>
                <a:latin typeface="Source Sans Pro" pitchFamily="34" charset="0"/>
                <a:ea typeface="Source Sans Pro" pitchFamily="34" charset="-122"/>
                <a:cs typeface="Source Sans Pro" pitchFamily="34" charset="-120"/>
              </a:rPr>
              <a:t>Logistic Regression </a:t>
            </a:r>
            <a:r>
              <a:rPr lang="en-GB" sz="1458" dirty="0">
                <a:solidFill>
                  <a:srgbClr val="E2E6E9"/>
                </a:solidFill>
                <a:latin typeface="Source Sans Pro" pitchFamily="34" charset="0"/>
                <a:ea typeface="Source Sans Pro" pitchFamily="34" charset="-122"/>
                <a:cs typeface="Source Sans Pro" pitchFamily="34" charset="-120"/>
              </a:rPr>
              <a:t>demonstrated high recall and respectable precision, resulting in a balanced F1 score and accuracy. With remarkably low computation time, Logistic Regression is an optimal choice when computational efficiency is paramount</a:t>
            </a:r>
            <a:endParaRPr lang="en-US" sz="1458" dirty="0"/>
          </a:p>
        </p:txBody>
      </p:sp>
      <p:sp>
        <p:nvSpPr>
          <p:cNvPr id="9" name="Text 5"/>
          <p:cNvSpPr/>
          <p:nvPr/>
        </p:nvSpPr>
        <p:spPr>
          <a:xfrm>
            <a:off x="4560273" y="3133477"/>
            <a:ext cx="2480072" cy="578644"/>
          </a:xfrm>
          <a:prstGeom prst="rect">
            <a:avLst/>
          </a:prstGeom>
          <a:noFill/>
          <a:ln/>
        </p:spPr>
        <p:txBody>
          <a:bodyPr wrap="square" rtlCol="0" anchor="t"/>
          <a:lstStyle/>
          <a:p>
            <a:pPr>
              <a:lnSpc>
                <a:spcPts val="2278"/>
              </a:lnSpc>
            </a:pPr>
            <a:r>
              <a:rPr lang="en-US" sz="1822" b="1" kern="0" spc="-18" dirty="0">
                <a:solidFill>
                  <a:srgbClr val="FFFFFF"/>
                </a:solidFill>
                <a:latin typeface="Montserrat" pitchFamily="34" charset="0"/>
              </a:rPr>
              <a:t>Decision Tree</a:t>
            </a:r>
            <a:endParaRPr lang="en-US" sz="1822" dirty="0"/>
          </a:p>
        </p:txBody>
      </p:sp>
      <p:sp>
        <p:nvSpPr>
          <p:cNvPr id="10" name="Text 6"/>
          <p:cNvSpPr/>
          <p:nvPr/>
        </p:nvSpPr>
        <p:spPr>
          <a:xfrm>
            <a:off x="4560273" y="3712121"/>
            <a:ext cx="2480072" cy="1388567"/>
          </a:xfrm>
          <a:prstGeom prst="rect">
            <a:avLst/>
          </a:prstGeom>
          <a:noFill/>
          <a:ln/>
        </p:spPr>
        <p:txBody>
          <a:bodyPr wrap="square" rtlCol="0" anchor="t"/>
          <a:lstStyle/>
          <a:p>
            <a:pPr>
              <a:lnSpc>
                <a:spcPts val="2187"/>
              </a:lnSpc>
            </a:pPr>
            <a:r>
              <a:rPr lang="en-GB" sz="1458" dirty="0">
                <a:solidFill>
                  <a:srgbClr val="E2E6E9"/>
                </a:solidFill>
                <a:latin typeface="Source Sans Pro" pitchFamily="34" charset="0"/>
                <a:ea typeface="Source Sans Pro" pitchFamily="34" charset="-122"/>
                <a:cs typeface="Source Sans Pro" pitchFamily="34" charset="-120"/>
              </a:rPr>
              <a:t>The </a:t>
            </a:r>
            <a:r>
              <a:rPr lang="en-GB" sz="1458" b="1" dirty="0">
                <a:solidFill>
                  <a:srgbClr val="E2E6E9"/>
                </a:solidFill>
                <a:latin typeface="Source Sans Pro" pitchFamily="34" charset="0"/>
                <a:ea typeface="Source Sans Pro" pitchFamily="34" charset="-122"/>
                <a:cs typeface="Source Sans Pro" pitchFamily="34" charset="-120"/>
              </a:rPr>
              <a:t>Decision Tree Classifier</a:t>
            </a:r>
            <a:r>
              <a:rPr lang="en-GB" sz="1458" dirty="0">
                <a:solidFill>
                  <a:srgbClr val="E2E6E9"/>
                </a:solidFill>
                <a:latin typeface="Source Sans Pro" pitchFamily="34" charset="0"/>
                <a:ea typeface="Source Sans Pro" pitchFamily="34" charset="-122"/>
                <a:cs typeface="Source Sans Pro" pitchFamily="34" charset="-120"/>
              </a:rPr>
              <a:t>, while exhibiting slightly lower recall than Logistic Regression, maintains good precision and a moderate F1 score. computation time than Logistic Regression</a:t>
            </a:r>
            <a:endParaRPr lang="en-US" sz="1458" dirty="0"/>
          </a:p>
        </p:txBody>
      </p:sp>
      <p:sp>
        <p:nvSpPr>
          <p:cNvPr id="12" name="Text 7"/>
          <p:cNvSpPr/>
          <p:nvPr/>
        </p:nvSpPr>
        <p:spPr>
          <a:xfrm>
            <a:off x="7862434" y="3061048"/>
            <a:ext cx="2314575" cy="289322"/>
          </a:xfrm>
          <a:prstGeom prst="rect">
            <a:avLst/>
          </a:prstGeom>
          <a:noFill/>
          <a:ln/>
        </p:spPr>
        <p:txBody>
          <a:bodyPr wrap="none" rtlCol="0" anchor="t"/>
          <a:lstStyle/>
          <a:p>
            <a:pPr>
              <a:lnSpc>
                <a:spcPts val="2278"/>
              </a:lnSpc>
            </a:pPr>
            <a:r>
              <a:rPr lang="en-US" sz="1822" b="1" kern="0" spc="-18" dirty="0">
                <a:solidFill>
                  <a:srgbClr val="FFFFFF"/>
                </a:solidFill>
                <a:latin typeface="Montserrat" pitchFamily="34" charset="0"/>
              </a:rPr>
              <a:t>Random Forest</a:t>
            </a:r>
            <a:endParaRPr lang="en-US" sz="1822" dirty="0"/>
          </a:p>
        </p:txBody>
      </p:sp>
      <p:sp>
        <p:nvSpPr>
          <p:cNvPr id="13" name="Text 8"/>
          <p:cNvSpPr/>
          <p:nvPr/>
        </p:nvSpPr>
        <p:spPr>
          <a:xfrm>
            <a:off x="7862434" y="3761384"/>
            <a:ext cx="2890558" cy="1110853"/>
          </a:xfrm>
          <a:prstGeom prst="rect">
            <a:avLst/>
          </a:prstGeom>
          <a:noFill/>
          <a:ln/>
        </p:spPr>
        <p:txBody>
          <a:bodyPr wrap="square" rtlCol="0" anchor="t"/>
          <a:lstStyle/>
          <a:p>
            <a:pPr>
              <a:lnSpc>
                <a:spcPts val="2187"/>
              </a:lnSpc>
            </a:pPr>
            <a:r>
              <a:rPr lang="en-GB" sz="1458" dirty="0">
                <a:solidFill>
                  <a:srgbClr val="E2E6E9"/>
                </a:solidFill>
                <a:latin typeface="Source Sans Pro" pitchFamily="34" charset="0"/>
                <a:ea typeface="Source Sans Pro" pitchFamily="34" charset="-122"/>
                <a:cs typeface="Source Sans Pro" pitchFamily="34" charset="-120"/>
              </a:rPr>
              <a:t>The </a:t>
            </a:r>
            <a:r>
              <a:rPr lang="en-GB" sz="1458" b="1" dirty="0">
                <a:solidFill>
                  <a:srgbClr val="E2E6E9"/>
                </a:solidFill>
                <a:latin typeface="Source Sans Pro" pitchFamily="34" charset="0"/>
                <a:ea typeface="Source Sans Pro" pitchFamily="34" charset="-122"/>
                <a:cs typeface="Source Sans Pro" pitchFamily="34" charset="-120"/>
              </a:rPr>
              <a:t>Random Forest Classifier </a:t>
            </a:r>
            <a:r>
              <a:rPr lang="en-GB" sz="1458" dirty="0">
                <a:solidFill>
                  <a:srgbClr val="E2E6E9"/>
                </a:solidFill>
                <a:latin typeface="Source Sans Pro" pitchFamily="34" charset="0"/>
                <a:ea typeface="Source Sans Pro" pitchFamily="34" charset="-122"/>
                <a:cs typeface="Source Sans Pro" pitchFamily="34" charset="-120"/>
              </a:rPr>
              <a:t>outperforms the others in terms of precision, recall, F1 score, and accuracy, albeit at the expense of significantly higher computation time.</a:t>
            </a:r>
            <a:endParaRPr lang="en-US" sz="1458" dirty="0"/>
          </a:p>
        </p:txBody>
      </p:sp>
      <p:pic>
        <p:nvPicPr>
          <p:cNvPr id="11" name="Picture 10">
            <a:extLst>
              <a:ext uri="{FF2B5EF4-FFF2-40B4-BE49-F238E27FC236}">
                <a16:creationId xmlns:a16="http://schemas.microsoft.com/office/drawing/2014/main" id="{9E7B885B-8C05-20CC-4D9E-38B768185E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80919" y="1029817"/>
            <a:ext cx="7040880" cy="1973580"/>
          </a:xfrm>
          <a:prstGeom prst="rect">
            <a:avLst/>
          </a:prstGeom>
        </p:spPr>
      </p:pic>
    </p:spTree>
    <p:extLst>
      <p:ext uri="{BB962C8B-B14F-4D97-AF65-F5344CB8AC3E}">
        <p14:creationId xmlns:p14="http://schemas.microsoft.com/office/powerpoint/2010/main" val="28656797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181A1B"/>
          </a:solidFill>
          <a:ln/>
        </p:spPr>
      </p:sp>
      <p:sp>
        <p:nvSpPr>
          <p:cNvPr id="3" name="Shape 1"/>
          <p:cNvSpPr/>
          <p:nvPr/>
        </p:nvSpPr>
        <p:spPr>
          <a:xfrm>
            <a:off x="0" y="8792"/>
            <a:ext cx="12192000" cy="6858000"/>
          </a:xfrm>
          <a:prstGeom prst="rect">
            <a:avLst/>
          </a:prstGeom>
          <a:solidFill>
            <a:srgbClr val="111213"/>
          </a:solidFill>
          <a:ln/>
        </p:spPr>
      </p:sp>
      <p:sp>
        <p:nvSpPr>
          <p:cNvPr id="4" name="Text 2"/>
          <p:cNvSpPr/>
          <p:nvPr/>
        </p:nvSpPr>
        <p:spPr>
          <a:xfrm>
            <a:off x="2018949" y="723502"/>
            <a:ext cx="7995742" cy="1157288"/>
          </a:xfrm>
          <a:prstGeom prst="rect">
            <a:avLst/>
          </a:prstGeom>
          <a:noFill/>
          <a:ln/>
        </p:spPr>
        <p:txBody>
          <a:bodyPr wrap="square" rtlCol="0" anchor="t"/>
          <a:lstStyle/>
          <a:p>
            <a:pPr>
              <a:lnSpc>
                <a:spcPts val="4556"/>
              </a:lnSpc>
            </a:pPr>
            <a:endParaRPr lang="en-US" sz="3645" b="1" kern="0" spc="-37" dirty="0">
              <a:solidFill>
                <a:srgbClr val="FFFFFF"/>
              </a:solidFill>
              <a:latin typeface="Montserrat" pitchFamily="34" charset="0"/>
              <a:ea typeface="Montserrat" pitchFamily="34" charset="-122"/>
              <a:cs typeface="Montserrat" pitchFamily="34" charset="-120"/>
            </a:endParaRPr>
          </a:p>
          <a:p>
            <a:pPr>
              <a:lnSpc>
                <a:spcPts val="4556"/>
              </a:lnSpc>
            </a:pPr>
            <a:r>
              <a:rPr lang="en-US" sz="3645" b="1" kern="0" spc="-37" dirty="0">
                <a:solidFill>
                  <a:srgbClr val="FFFFFF"/>
                </a:solidFill>
                <a:latin typeface="Montserrat" pitchFamily="34" charset="0"/>
                <a:ea typeface="Montserrat" pitchFamily="34" charset="-122"/>
                <a:cs typeface="Montserrat" pitchFamily="34" charset="-120"/>
              </a:rPr>
              <a:t>Logistic Regression: Efficient and Balanced</a:t>
            </a:r>
            <a:endParaRPr lang="en-US" sz="3645" dirty="0"/>
          </a:p>
        </p:txBody>
      </p:sp>
      <p:pic>
        <p:nvPicPr>
          <p:cNvPr id="5" name="Image 0" descr="preencoded.png"/>
          <p:cNvPicPr>
            <a:picLocks noChangeAspect="1"/>
          </p:cNvPicPr>
          <p:nvPr/>
        </p:nvPicPr>
        <p:blipFill>
          <a:blip r:embed="rId3"/>
          <a:stretch>
            <a:fillRect/>
          </a:stretch>
        </p:blipFill>
        <p:spPr>
          <a:xfrm>
            <a:off x="2098080" y="2829620"/>
            <a:ext cx="462856" cy="462856"/>
          </a:xfrm>
          <a:prstGeom prst="rect">
            <a:avLst/>
          </a:prstGeom>
        </p:spPr>
      </p:pic>
      <p:sp>
        <p:nvSpPr>
          <p:cNvPr id="6" name="Text 3"/>
          <p:cNvSpPr/>
          <p:nvPr/>
        </p:nvSpPr>
        <p:spPr>
          <a:xfrm>
            <a:off x="2098080" y="3477618"/>
            <a:ext cx="2480072" cy="578644"/>
          </a:xfrm>
          <a:prstGeom prst="rect">
            <a:avLst/>
          </a:prstGeom>
          <a:noFill/>
          <a:ln/>
        </p:spPr>
        <p:txBody>
          <a:bodyPr wrap="square" rtlCol="0" anchor="t"/>
          <a:lstStyle/>
          <a:p>
            <a:pPr>
              <a:lnSpc>
                <a:spcPts val="2278"/>
              </a:lnSpc>
            </a:pPr>
            <a:r>
              <a:rPr lang="en-US" sz="1822" b="1" kern="0" spc="-18" dirty="0">
                <a:solidFill>
                  <a:srgbClr val="FFFFFF"/>
                </a:solidFill>
                <a:latin typeface="Montserrat" pitchFamily="34" charset="0"/>
                <a:ea typeface="Montserrat" pitchFamily="34" charset="-122"/>
                <a:cs typeface="Montserrat" pitchFamily="34" charset="-120"/>
              </a:rPr>
              <a:t>Computational Efficiency</a:t>
            </a:r>
            <a:endParaRPr lang="en-US" sz="1822" dirty="0"/>
          </a:p>
        </p:txBody>
      </p:sp>
      <p:sp>
        <p:nvSpPr>
          <p:cNvPr id="7" name="Text 4"/>
          <p:cNvSpPr/>
          <p:nvPr/>
        </p:nvSpPr>
        <p:spPr>
          <a:xfrm>
            <a:off x="2098080" y="4167287"/>
            <a:ext cx="2480072" cy="1388567"/>
          </a:xfrm>
          <a:prstGeom prst="rect">
            <a:avLst/>
          </a:prstGeom>
          <a:noFill/>
          <a:ln/>
        </p:spPr>
        <p:txBody>
          <a:bodyPr wrap="square" rtlCol="0" anchor="t"/>
          <a:lstStyle/>
          <a:p>
            <a:pPr>
              <a:lnSpc>
                <a:spcPts val="2187"/>
              </a:lnSpc>
            </a:pPr>
            <a:r>
              <a:rPr lang="en-US" sz="1458" dirty="0">
                <a:solidFill>
                  <a:srgbClr val="E2E6E9"/>
                </a:solidFill>
                <a:latin typeface="Source Sans Pro" pitchFamily="34" charset="0"/>
                <a:ea typeface="Source Sans Pro" pitchFamily="34" charset="-122"/>
                <a:cs typeface="Source Sans Pro" pitchFamily="34" charset="-120"/>
              </a:rPr>
              <a:t>Logistic Regression is a computationally efficient model, making it suitable for scenarios where quick predictions are required.</a:t>
            </a:r>
            <a:endParaRPr lang="en-US" sz="1458" dirty="0"/>
          </a:p>
        </p:txBody>
      </p:sp>
      <p:pic>
        <p:nvPicPr>
          <p:cNvPr id="8" name="Image 1" descr="preencoded.png"/>
          <p:cNvPicPr>
            <a:picLocks noChangeAspect="1"/>
          </p:cNvPicPr>
          <p:nvPr/>
        </p:nvPicPr>
        <p:blipFill>
          <a:blip r:embed="rId4"/>
          <a:stretch>
            <a:fillRect/>
          </a:stretch>
        </p:blipFill>
        <p:spPr>
          <a:xfrm>
            <a:off x="4855865" y="2829620"/>
            <a:ext cx="462856" cy="462856"/>
          </a:xfrm>
          <a:prstGeom prst="rect">
            <a:avLst/>
          </a:prstGeom>
        </p:spPr>
      </p:pic>
      <p:sp>
        <p:nvSpPr>
          <p:cNvPr id="9" name="Text 5"/>
          <p:cNvSpPr/>
          <p:nvPr/>
        </p:nvSpPr>
        <p:spPr>
          <a:xfrm>
            <a:off x="4855865" y="3477618"/>
            <a:ext cx="2480072" cy="578644"/>
          </a:xfrm>
          <a:prstGeom prst="rect">
            <a:avLst/>
          </a:prstGeom>
          <a:noFill/>
          <a:ln/>
        </p:spPr>
        <p:txBody>
          <a:bodyPr wrap="square" rtlCol="0" anchor="t"/>
          <a:lstStyle/>
          <a:p>
            <a:pPr>
              <a:lnSpc>
                <a:spcPts val="2278"/>
              </a:lnSpc>
            </a:pPr>
            <a:r>
              <a:rPr lang="en-US" sz="1822" b="1" kern="0" spc="-18" dirty="0">
                <a:solidFill>
                  <a:srgbClr val="FFFFFF"/>
                </a:solidFill>
                <a:latin typeface="Montserrat" pitchFamily="34" charset="0"/>
                <a:ea typeface="Montserrat" pitchFamily="34" charset="-122"/>
                <a:cs typeface="Montserrat" pitchFamily="34" charset="-120"/>
              </a:rPr>
              <a:t>Balanced Performance</a:t>
            </a:r>
            <a:endParaRPr lang="en-US" sz="1822" dirty="0"/>
          </a:p>
        </p:txBody>
      </p:sp>
      <p:sp>
        <p:nvSpPr>
          <p:cNvPr id="10" name="Text 6"/>
          <p:cNvSpPr/>
          <p:nvPr/>
        </p:nvSpPr>
        <p:spPr>
          <a:xfrm>
            <a:off x="4855865" y="4167287"/>
            <a:ext cx="2480072" cy="1388567"/>
          </a:xfrm>
          <a:prstGeom prst="rect">
            <a:avLst/>
          </a:prstGeom>
          <a:noFill/>
          <a:ln/>
        </p:spPr>
        <p:txBody>
          <a:bodyPr wrap="square" rtlCol="0" anchor="t"/>
          <a:lstStyle/>
          <a:p>
            <a:pPr>
              <a:lnSpc>
                <a:spcPts val="2187"/>
              </a:lnSpc>
            </a:pPr>
            <a:r>
              <a:rPr lang="en-US" sz="1458" dirty="0">
                <a:solidFill>
                  <a:srgbClr val="E2E6E9"/>
                </a:solidFill>
                <a:latin typeface="Source Sans Pro" pitchFamily="34" charset="0"/>
                <a:ea typeface="Source Sans Pro" pitchFamily="34" charset="-122"/>
                <a:cs typeface="Source Sans Pro" pitchFamily="34" charset="-120"/>
              </a:rPr>
              <a:t>The model demonstrates a good balance between precision and recall, making it a reliable choice for detecting fake news.</a:t>
            </a:r>
            <a:endParaRPr lang="en-US" sz="1458" dirty="0"/>
          </a:p>
        </p:txBody>
      </p:sp>
      <p:pic>
        <p:nvPicPr>
          <p:cNvPr id="11" name="Image 2" descr="preencoded.png"/>
          <p:cNvPicPr>
            <a:picLocks noChangeAspect="1"/>
          </p:cNvPicPr>
          <p:nvPr/>
        </p:nvPicPr>
        <p:blipFill>
          <a:blip r:embed="rId5"/>
          <a:stretch>
            <a:fillRect/>
          </a:stretch>
        </p:blipFill>
        <p:spPr>
          <a:xfrm>
            <a:off x="7613650" y="2829620"/>
            <a:ext cx="462856" cy="462856"/>
          </a:xfrm>
          <a:prstGeom prst="rect">
            <a:avLst/>
          </a:prstGeom>
        </p:spPr>
      </p:pic>
      <p:sp>
        <p:nvSpPr>
          <p:cNvPr id="12" name="Text 7"/>
          <p:cNvSpPr/>
          <p:nvPr/>
        </p:nvSpPr>
        <p:spPr>
          <a:xfrm>
            <a:off x="7613650" y="3477617"/>
            <a:ext cx="2314575" cy="289322"/>
          </a:xfrm>
          <a:prstGeom prst="rect">
            <a:avLst/>
          </a:prstGeom>
          <a:noFill/>
          <a:ln/>
        </p:spPr>
        <p:txBody>
          <a:bodyPr wrap="none" rtlCol="0" anchor="t"/>
          <a:lstStyle/>
          <a:p>
            <a:pPr>
              <a:lnSpc>
                <a:spcPts val="2278"/>
              </a:lnSpc>
            </a:pPr>
            <a:r>
              <a:rPr lang="en-US" sz="1822" b="1" kern="0" spc="-18" dirty="0">
                <a:solidFill>
                  <a:srgbClr val="FFFFFF"/>
                </a:solidFill>
                <a:latin typeface="Montserrat" pitchFamily="34" charset="0"/>
                <a:ea typeface="Montserrat" pitchFamily="34" charset="-122"/>
                <a:cs typeface="Montserrat" pitchFamily="34" charset="-120"/>
              </a:rPr>
              <a:t>High Recall</a:t>
            </a:r>
            <a:endParaRPr lang="en-US" sz="1822" dirty="0"/>
          </a:p>
        </p:txBody>
      </p:sp>
      <p:sp>
        <p:nvSpPr>
          <p:cNvPr id="13" name="Text 8"/>
          <p:cNvSpPr/>
          <p:nvPr/>
        </p:nvSpPr>
        <p:spPr>
          <a:xfrm>
            <a:off x="7613650" y="3877965"/>
            <a:ext cx="2480171" cy="1110853"/>
          </a:xfrm>
          <a:prstGeom prst="rect">
            <a:avLst/>
          </a:prstGeom>
          <a:noFill/>
          <a:ln/>
        </p:spPr>
        <p:txBody>
          <a:bodyPr wrap="square" rtlCol="0" anchor="t"/>
          <a:lstStyle/>
          <a:p>
            <a:pPr>
              <a:lnSpc>
                <a:spcPts val="2187"/>
              </a:lnSpc>
            </a:pPr>
            <a:r>
              <a:rPr lang="en-US" sz="1458" dirty="0">
                <a:solidFill>
                  <a:srgbClr val="E2E6E9"/>
                </a:solidFill>
                <a:latin typeface="Source Sans Pro" pitchFamily="34" charset="0"/>
                <a:ea typeface="Source Sans Pro" pitchFamily="34" charset="-122"/>
                <a:cs typeface="Source Sans Pro" pitchFamily="34" charset="-120"/>
              </a:rPr>
              <a:t>Logistic Regression exhibits a high recall, ensuring that a larger proportion of fake news articles are correctly identified.</a:t>
            </a:r>
            <a:endParaRPr lang="en-US" sz="1458" dirty="0"/>
          </a:p>
        </p:txBody>
      </p:sp>
    </p:spTree>
    <p:extLst>
      <p:ext uri="{BB962C8B-B14F-4D97-AF65-F5344CB8AC3E}">
        <p14:creationId xmlns:p14="http://schemas.microsoft.com/office/powerpoint/2010/main" val="1783604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181A1B"/>
          </a:solidFill>
          <a:ln/>
        </p:spPr>
      </p:sp>
      <p:sp>
        <p:nvSpPr>
          <p:cNvPr id="3" name="Shape 1"/>
          <p:cNvSpPr/>
          <p:nvPr/>
        </p:nvSpPr>
        <p:spPr>
          <a:xfrm>
            <a:off x="0" y="8792"/>
            <a:ext cx="12192000" cy="6858000"/>
          </a:xfrm>
          <a:prstGeom prst="rect">
            <a:avLst/>
          </a:prstGeom>
          <a:solidFill>
            <a:srgbClr val="111213"/>
          </a:solidFill>
          <a:ln/>
        </p:spPr>
      </p:sp>
      <p:sp>
        <p:nvSpPr>
          <p:cNvPr id="4" name="Text 2"/>
          <p:cNvSpPr/>
          <p:nvPr/>
        </p:nvSpPr>
        <p:spPr>
          <a:xfrm>
            <a:off x="2098080" y="903982"/>
            <a:ext cx="7995742" cy="1157288"/>
          </a:xfrm>
          <a:prstGeom prst="rect">
            <a:avLst/>
          </a:prstGeom>
          <a:noFill/>
          <a:ln/>
        </p:spPr>
        <p:txBody>
          <a:bodyPr wrap="square" rtlCol="0" anchor="t"/>
          <a:lstStyle/>
          <a:p>
            <a:pPr>
              <a:lnSpc>
                <a:spcPts val="4556"/>
              </a:lnSpc>
            </a:pPr>
            <a:r>
              <a:rPr lang="en-US" sz="3645" b="1" kern="0" spc="-37" dirty="0">
                <a:solidFill>
                  <a:srgbClr val="FFFFFF"/>
                </a:solidFill>
                <a:latin typeface="Montserrat" pitchFamily="34" charset="0"/>
                <a:ea typeface="Montserrat" pitchFamily="34" charset="-122"/>
                <a:cs typeface="Montserrat" pitchFamily="34" charset="-120"/>
              </a:rPr>
              <a:t>Decision Tree Classifier: Interpretable and Versatile</a:t>
            </a:r>
            <a:endParaRPr lang="en-US" sz="3645" dirty="0"/>
          </a:p>
        </p:txBody>
      </p:sp>
      <p:sp>
        <p:nvSpPr>
          <p:cNvPr id="5" name="Text 3"/>
          <p:cNvSpPr/>
          <p:nvPr/>
        </p:nvSpPr>
        <p:spPr>
          <a:xfrm>
            <a:off x="2098080" y="2524125"/>
            <a:ext cx="2314575" cy="289322"/>
          </a:xfrm>
          <a:prstGeom prst="rect">
            <a:avLst/>
          </a:prstGeom>
          <a:noFill/>
          <a:ln/>
        </p:spPr>
        <p:txBody>
          <a:bodyPr wrap="none" rtlCol="0" anchor="t"/>
          <a:lstStyle/>
          <a:p>
            <a:pPr>
              <a:lnSpc>
                <a:spcPts val="2278"/>
              </a:lnSpc>
            </a:pPr>
            <a:r>
              <a:rPr lang="en-US" sz="1822" b="1" kern="0" spc="-18" dirty="0">
                <a:solidFill>
                  <a:srgbClr val="FFFFFF"/>
                </a:solidFill>
                <a:latin typeface="Montserrat" pitchFamily="34" charset="0"/>
                <a:ea typeface="Montserrat" pitchFamily="34" charset="-122"/>
                <a:cs typeface="Montserrat" pitchFamily="34" charset="-120"/>
              </a:rPr>
              <a:t>Interpretability</a:t>
            </a:r>
            <a:endParaRPr lang="en-US" sz="1822" dirty="0"/>
          </a:p>
        </p:txBody>
      </p:sp>
      <p:sp>
        <p:nvSpPr>
          <p:cNvPr id="6" name="Text 4"/>
          <p:cNvSpPr/>
          <p:nvPr/>
        </p:nvSpPr>
        <p:spPr>
          <a:xfrm>
            <a:off x="2098080" y="2998589"/>
            <a:ext cx="2363788" cy="1943993"/>
          </a:xfrm>
          <a:prstGeom prst="rect">
            <a:avLst/>
          </a:prstGeom>
          <a:noFill/>
          <a:ln/>
        </p:spPr>
        <p:txBody>
          <a:bodyPr wrap="square" rtlCol="0" anchor="t"/>
          <a:lstStyle/>
          <a:p>
            <a:pPr>
              <a:lnSpc>
                <a:spcPts val="2187"/>
              </a:lnSpc>
            </a:pPr>
            <a:r>
              <a:rPr lang="en-US" sz="1458" dirty="0">
                <a:solidFill>
                  <a:srgbClr val="E2E6E9"/>
                </a:solidFill>
                <a:latin typeface="Source Sans Pro" pitchFamily="34" charset="0"/>
                <a:ea typeface="Source Sans Pro" pitchFamily="34" charset="-122"/>
                <a:cs typeface="Source Sans Pro" pitchFamily="34" charset="-120"/>
              </a:rPr>
              <a:t>The Decision Tree Classifier offers a high degree of interpretability, making it easier to understand the decision-making process and the factors contributing to the classification of fake news.</a:t>
            </a:r>
            <a:endParaRPr lang="en-US" sz="1458" dirty="0"/>
          </a:p>
        </p:txBody>
      </p:sp>
      <p:sp>
        <p:nvSpPr>
          <p:cNvPr id="7" name="Text 5"/>
          <p:cNvSpPr/>
          <p:nvPr/>
        </p:nvSpPr>
        <p:spPr>
          <a:xfrm>
            <a:off x="4919861" y="2524126"/>
            <a:ext cx="2363788" cy="578644"/>
          </a:xfrm>
          <a:prstGeom prst="rect">
            <a:avLst/>
          </a:prstGeom>
          <a:noFill/>
          <a:ln/>
        </p:spPr>
        <p:txBody>
          <a:bodyPr wrap="square" rtlCol="0" anchor="t"/>
          <a:lstStyle/>
          <a:p>
            <a:pPr>
              <a:lnSpc>
                <a:spcPts val="2278"/>
              </a:lnSpc>
            </a:pPr>
            <a:r>
              <a:rPr lang="en-US" sz="1822" b="1" kern="0" spc="-18" dirty="0">
                <a:solidFill>
                  <a:srgbClr val="FFFFFF"/>
                </a:solidFill>
                <a:latin typeface="Montserrat" pitchFamily="34" charset="0"/>
                <a:ea typeface="Montserrat" pitchFamily="34" charset="-122"/>
                <a:cs typeface="Montserrat" pitchFamily="34" charset="-120"/>
              </a:rPr>
              <a:t>Handling Diverse Data</a:t>
            </a:r>
            <a:endParaRPr lang="en-US" sz="1822" dirty="0"/>
          </a:p>
        </p:txBody>
      </p:sp>
      <p:sp>
        <p:nvSpPr>
          <p:cNvPr id="8" name="Text 6"/>
          <p:cNvSpPr/>
          <p:nvPr/>
        </p:nvSpPr>
        <p:spPr>
          <a:xfrm>
            <a:off x="4919861" y="3287911"/>
            <a:ext cx="2363788" cy="1666280"/>
          </a:xfrm>
          <a:prstGeom prst="rect">
            <a:avLst/>
          </a:prstGeom>
          <a:noFill/>
          <a:ln/>
        </p:spPr>
        <p:txBody>
          <a:bodyPr wrap="square" rtlCol="0" anchor="t"/>
          <a:lstStyle/>
          <a:p>
            <a:pPr>
              <a:lnSpc>
                <a:spcPts val="2187"/>
              </a:lnSpc>
            </a:pPr>
            <a:r>
              <a:rPr lang="en-US" sz="1458" dirty="0">
                <a:solidFill>
                  <a:srgbClr val="E2E6E9"/>
                </a:solidFill>
                <a:latin typeface="Source Sans Pro" pitchFamily="34" charset="0"/>
                <a:ea typeface="Source Sans Pro" pitchFamily="34" charset="-122"/>
                <a:cs typeface="Source Sans Pro" pitchFamily="34" charset="-120"/>
              </a:rPr>
              <a:t>The Decision Tree Classifier can effectively handle both categorical and continuous data, making it a versatile choice for a wide range of fake news detection scenarios.</a:t>
            </a:r>
            <a:endParaRPr lang="en-US" sz="1458" dirty="0"/>
          </a:p>
        </p:txBody>
      </p:sp>
      <p:sp>
        <p:nvSpPr>
          <p:cNvPr id="9" name="Text 7"/>
          <p:cNvSpPr/>
          <p:nvPr/>
        </p:nvSpPr>
        <p:spPr>
          <a:xfrm>
            <a:off x="7741643" y="2524126"/>
            <a:ext cx="2363788" cy="578644"/>
          </a:xfrm>
          <a:prstGeom prst="rect">
            <a:avLst/>
          </a:prstGeom>
          <a:noFill/>
          <a:ln/>
        </p:spPr>
        <p:txBody>
          <a:bodyPr wrap="square" rtlCol="0" anchor="t"/>
          <a:lstStyle/>
          <a:p>
            <a:pPr>
              <a:lnSpc>
                <a:spcPts val="2278"/>
              </a:lnSpc>
            </a:pPr>
            <a:r>
              <a:rPr lang="en-US" sz="1822" b="1" kern="0" spc="-18" dirty="0">
                <a:solidFill>
                  <a:srgbClr val="FFFFFF"/>
                </a:solidFill>
                <a:latin typeface="Montserrat" pitchFamily="34" charset="0"/>
                <a:ea typeface="Montserrat" pitchFamily="34" charset="-122"/>
                <a:cs typeface="Montserrat" pitchFamily="34" charset="-120"/>
              </a:rPr>
              <a:t>Moderate Performance</a:t>
            </a:r>
            <a:endParaRPr lang="en-US" sz="1822" dirty="0"/>
          </a:p>
        </p:txBody>
      </p:sp>
      <p:sp>
        <p:nvSpPr>
          <p:cNvPr id="10" name="Text 8"/>
          <p:cNvSpPr/>
          <p:nvPr/>
        </p:nvSpPr>
        <p:spPr>
          <a:xfrm>
            <a:off x="7741643" y="3287911"/>
            <a:ext cx="2363788" cy="2499419"/>
          </a:xfrm>
          <a:prstGeom prst="rect">
            <a:avLst/>
          </a:prstGeom>
          <a:noFill/>
          <a:ln/>
        </p:spPr>
        <p:txBody>
          <a:bodyPr wrap="square" rtlCol="0" anchor="t"/>
          <a:lstStyle/>
          <a:p>
            <a:pPr>
              <a:lnSpc>
                <a:spcPts val="2187"/>
              </a:lnSpc>
            </a:pPr>
            <a:r>
              <a:rPr lang="en-US" sz="1458" dirty="0">
                <a:solidFill>
                  <a:srgbClr val="E2E6E9"/>
                </a:solidFill>
                <a:latin typeface="Source Sans Pro" pitchFamily="34" charset="0"/>
                <a:ea typeface="Source Sans Pro" pitchFamily="34" charset="-122"/>
                <a:cs typeface="Source Sans Pro" pitchFamily="34" charset="-120"/>
              </a:rPr>
              <a:t>While the Decision Tree Classifier may not outperform other models in terms of overall accuracy, it maintains a respectable balance between precision and recall, making it a suitable option when model transparency is a priority.</a:t>
            </a:r>
            <a:endParaRPr lang="en-US" sz="1458" dirty="0"/>
          </a:p>
        </p:txBody>
      </p:sp>
    </p:spTree>
    <p:extLst>
      <p:ext uri="{BB962C8B-B14F-4D97-AF65-F5344CB8AC3E}">
        <p14:creationId xmlns:p14="http://schemas.microsoft.com/office/powerpoint/2010/main" val="27706307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181A1B"/>
          </a:solidFill>
          <a:ln/>
        </p:spPr>
      </p:sp>
      <p:sp>
        <p:nvSpPr>
          <p:cNvPr id="3" name="Shape 1"/>
          <p:cNvSpPr/>
          <p:nvPr/>
        </p:nvSpPr>
        <p:spPr>
          <a:xfrm>
            <a:off x="0" y="0"/>
            <a:ext cx="12192000" cy="6858000"/>
          </a:xfrm>
          <a:prstGeom prst="rect">
            <a:avLst/>
          </a:prstGeom>
          <a:solidFill>
            <a:srgbClr val="111213"/>
          </a:solidFill>
          <a:ln/>
        </p:spPr>
      </p:sp>
      <p:pic>
        <p:nvPicPr>
          <p:cNvPr id="4" name="Image 0" descr="preencoded.png"/>
          <p:cNvPicPr>
            <a:picLocks noChangeAspect="1"/>
          </p:cNvPicPr>
          <p:nvPr/>
        </p:nvPicPr>
        <p:blipFill>
          <a:blip r:embed="rId3"/>
          <a:stretch>
            <a:fillRect/>
          </a:stretch>
        </p:blipFill>
        <p:spPr>
          <a:xfrm>
            <a:off x="0" y="0"/>
            <a:ext cx="12192000" cy="1732260"/>
          </a:xfrm>
          <a:prstGeom prst="rect">
            <a:avLst/>
          </a:prstGeom>
        </p:spPr>
      </p:pic>
      <p:sp>
        <p:nvSpPr>
          <p:cNvPr id="5" name="Text 2"/>
          <p:cNvSpPr/>
          <p:nvPr/>
        </p:nvSpPr>
        <p:spPr>
          <a:xfrm>
            <a:off x="3103761" y="2114253"/>
            <a:ext cx="5984379" cy="866180"/>
          </a:xfrm>
          <a:prstGeom prst="rect">
            <a:avLst/>
          </a:prstGeom>
          <a:noFill/>
          <a:ln/>
        </p:spPr>
        <p:txBody>
          <a:bodyPr wrap="square" rtlCol="0" anchor="t"/>
          <a:lstStyle/>
          <a:p>
            <a:pPr>
              <a:lnSpc>
                <a:spcPts val="3410"/>
              </a:lnSpc>
            </a:pPr>
            <a:r>
              <a:rPr lang="en-US" sz="2728" b="1" kern="0" spc="-27" dirty="0">
                <a:solidFill>
                  <a:srgbClr val="FFFFFF"/>
                </a:solidFill>
                <a:latin typeface="Montserrat" pitchFamily="34" charset="0"/>
                <a:ea typeface="Montserrat" pitchFamily="34" charset="-122"/>
                <a:cs typeface="Montserrat" pitchFamily="34" charset="-120"/>
              </a:rPr>
              <a:t>Random Forest Classifier: Maximizing Accuracy</a:t>
            </a:r>
            <a:endParaRPr lang="en-US" sz="2728" dirty="0"/>
          </a:p>
        </p:txBody>
      </p:sp>
      <p:pic>
        <p:nvPicPr>
          <p:cNvPr id="6" name="Image 1" descr="preencoded.png"/>
          <p:cNvPicPr>
            <a:picLocks noChangeAspect="1"/>
          </p:cNvPicPr>
          <p:nvPr/>
        </p:nvPicPr>
        <p:blipFill>
          <a:blip r:embed="rId4"/>
          <a:stretch>
            <a:fillRect/>
          </a:stretch>
        </p:blipFill>
        <p:spPr>
          <a:xfrm>
            <a:off x="3103761" y="3188295"/>
            <a:ext cx="1994793" cy="554335"/>
          </a:xfrm>
          <a:prstGeom prst="rect">
            <a:avLst/>
          </a:prstGeom>
        </p:spPr>
      </p:pic>
      <p:sp>
        <p:nvSpPr>
          <p:cNvPr id="7" name="Text 3"/>
          <p:cNvSpPr/>
          <p:nvPr/>
        </p:nvSpPr>
        <p:spPr>
          <a:xfrm>
            <a:off x="3242271" y="3950495"/>
            <a:ext cx="1717774" cy="432991"/>
          </a:xfrm>
          <a:prstGeom prst="rect">
            <a:avLst/>
          </a:prstGeom>
          <a:noFill/>
          <a:ln/>
        </p:spPr>
        <p:txBody>
          <a:bodyPr wrap="square" rtlCol="0" anchor="t"/>
          <a:lstStyle/>
          <a:p>
            <a:pPr>
              <a:lnSpc>
                <a:spcPts val="1705"/>
              </a:lnSpc>
            </a:pPr>
            <a:r>
              <a:rPr lang="en-US" sz="1364" b="1" kern="0" spc="-13" dirty="0">
                <a:solidFill>
                  <a:srgbClr val="FFFFFF"/>
                </a:solidFill>
                <a:latin typeface="Montserrat" pitchFamily="34" charset="0"/>
                <a:ea typeface="Montserrat" pitchFamily="34" charset="-122"/>
                <a:cs typeface="Montserrat" pitchFamily="34" charset="-120"/>
              </a:rPr>
              <a:t>Ensemble Approach</a:t>
            </a:r>
            <a:endParaRPr lang="en-US" sz="1364" dirty="0"/>
          </a:p>
        </p:txBody>
      </p:sp>
      <p:sp>
        <p:nvSpPr>
          <p:cNvPr id="8" name="Text 4"/>
          <p:cNvSpPr/>
          <p:nvPr/>
        </p:nvSpPr>
        <p:spPr>
          <a:xfrm>
            <a:off x="3242271" y="4466630"/>
            <a:ext cx="1717774" cy="1662907"/>
          </a:xfrm>
          <a:prstGeom prst="rect">
            <a:avLst/>
          </a:prstGeom>
          <a:noFill/>
          <a:ln/>
        </p:spPr>
        <p:txBody>
          <a:bodyPr wrap="square" rtlCol="0" anchor="t"/>
          <a:lstStyle/>
          <a:p>
            <a:pPr>
              <a:lnSpc>
                <a:spcPts val="1637"/>
              </a:lnSpc>
            </a:pPr>
            <a:r>
              <a:rPr lang="en-US" sz="1091" dirty="0">
                <a:solidFill>
                  <a:srgbClr val="E2E6E9"/>
                </a:solidFill>
                <a:latin typeface="Source Sans Pro" pitchFamily="34" charset="0"/>
                <a:ea typeface="Source Sans Pro" pitchFamily="34" charset="-122"/>
                <a:cs typeface="Source Sans Pro" pitchFamily="34" charset="-120"/>
              </a:rPr>
              <a:t>The Random Forest Classifier is an ensemble method that combines multiple decision trees, leveraging the collective strength of the individual models to enhance the overall accuracy of fake news detection.</a:t>
            </a:r>
            <a:endParaRPr lang="en-US" sz="1091" dirty="0"/>
          </a:p>
        </p:txBody>
      </p:sp>
      <p:pic>
        <p:nvPicPr>
          <p:cNvPr id="9" name="Image 2" descr="preencoded.png"/>
          <p:cNvPicPr>
            <a:picLocks noChangeAspect="1"/>
          </p:cNvPicPr>
          <p:nvPr/>
        </p:nvPicPr>
        <p:blipFill>
          <a:blip r:embed="rId5"/>
          <a:stretch>
            <a:fillRect/>
          </a:stretch>
        </p:blipFill>
        <p:spPr>
          <a:xfrm>
            <a:off x="5098554" y="3188295"/>
            <a:ext cx="1994793" cy="554335"/>
          </a:xfrm>
          <a:prstGeom prst="rect">
            <a:avLst/>
          </a:prstGeom>
        </p:spPr>
      </p:pic>
      <p:sp>
        <p:nvSpPr>
          <p:cNvPr id="10" name="Text 5"/>
          <p:cNvSpPr/>
          <p:nvPr/>
        </p:nvSpPr>
        <p:spPr>
          <a:xfrm>
            <a:off x="5237064" y="3950495"/>
            <a:ext cx="1717774" cy="432991"/>
          </a:xfrm>
          <a:prstGeom prst="rect">
            <a:avLst/>
          </a:prstGeom>
          <a:noFill/>
          <a:ln/>
        </p:spPr>
        <p:txBody>
          <a:bodyPr wrap="square" rtlCol="0" anchor="t"/>
          <a:lstStyle/>
          <a:p>
            <a:pPr>
              <a:lnSpc>
                <a:spcPts val="1705"/>
              </a:lnSpc>
            </a:pPr>
            <a:r>
              <a:rPr lang="en-US" sz="1364" b="1" kern="0" spc="-13" dirty="0">
                <a:solidFill>
                  <a:srgbClr val="FFFFFF"/>
                </a:solidFill>
                <a:latin typeface="Montserrat" pitchFamily="34" charset="0"/>
                <a:ea typeface="Montserrat" pitchFamily="34" charset="-122"/>
                <a:cs typeface="Montserrat" pitchFamily="34" charset="-120"/>
              </a:rPr>
              <a:t>Robust Performance</a:t>
            </a:r>
            <a:endParaRPr lang="en-US" sz="1364" dirty="0"/>
          </a:p>
        </p:txBody>
      </p:sp>
      <p:sp>
        <p:nvSpPr>
          <p:cNvPr id="11" name="Text 6"/>
          <p:cNvSpPr/>
          <p:nvPr/>
        </p:nvSpPr>
        <p:spPr>
          <a:xfrm>
            <a:off x="5237064" y="4466631"/>
            <a:ext cx="1717774" cy="1870769"/>
          </a:xfrm>
          <a:prstGeom prst="rect">
            <a:avLst/>
          </a:prstGeom>
          <a:noFill/>
          <a:ln/>
        </p:spPr>
        <p:txBody>
          <a:bodyPr wrap="square" rtlCol="0" anchor="t"/>
          <a:lstStyle/>
          <a:p>
            <a:pPr>
              <a:lnSpc>
                <a:spcPts val="1637"/>
              </a:lnSpc>
            </a:pPr>
            <a:r>
              <a:rPr lang="en-US" sz="1091" dirty="0">
                <a:solidFill>
                  <a:srgbClr val="E2E6E9"/>
                </a:solidFill>
                <a:latin typeface="Source Sans Pro" pitchFamily="34" charset="0"/>
                <a:ea typeface="Source Sans Pro" pitchFamily="34" charset="-122"/>
                <a:cs typeface="Source Sans Pro" pitchFamily="34" charset="-120"/>
              </a:rPr>
              <a:t>The Random Forest Classifier consistently outperforms the other models in terms of precision, recall, F1-score, and overall accuracy, making it the optimal choice when maximizing the detection of fake news is the primary objective.</a:t>
            </a:r>
            <a:endParaRPr lang="en-US" sz="1091" dirty="0"/>
          </a:p>
        </p:txBody>
      </p:sp>
      <p:pic>
        <p:nvPicPr>
          <p:cNvPr id="12" name="Image 3" descr="preencoded.png"/>
          <p:cNvPicPr>
            <a:picLocks noChangeAspect="1"/>
          </p:cNvPicPr>
          <p:nvPr/>
        </p:nvPicPr>
        <p:blipFill>
          <a:blip r:embed="rId6"/>
          <a:stretch>
            <a:fillRect/>
          </a:stretch>
        </p:blipFill>
        <p:spPr>
          <a:xfrm>
            <a:off x="7093347" y="3188295"/>
            <a:ext cx="1994793" cy="554335"/>
          </a:xfrm>
          <a:prstGeom prst="rect">
            <a:avLst/>
          </a:prstGeom>
        </p:spPr>
      </p:pic>
      <p:sp>
        <p:nvSpPr>
          <p:cNvPr id="13" name="Text 7"/>
          <p:cNvSpPr/>
          <p:nvPr/>
        </p:nvSpPr>
        <p:spPr>
          <a:xfrm>
            <a:off x="7231857" y="3950495"/>
            <a:ext cx="1717774" cy="432991"/>
          </a:xfrm>
          <a:prstGeom prst="rect">
            <a:avLst/>
          </a:prstGeom>
          <a:noFill/>
          <a:ln/>
        </p:spPr>
        <p:txBody>
          <a:bodyPr wrap="square" rtlCol="0" anchor="t"/>
          <a:lstStyle/>
          <a:p>
            <a:pPr>
              <a:lnSpc>
                <a:spcPts val="1705"/>
              </a:lnSpc>
            </a:pPr>
            <a:r>
              <a:rPr lang="en-US" sz="1364" b="1" kern="0" spc="-13" dirty="0">
                <a:solidFill>
                  <a:srgbClr val="FFFFFF"/>
                </a:solidFill>
                <a:latin typeface="Montserrat" pitchFamily="34" charset="0"/>
                <a:ea typeface="Montserrat" pitchFamily="34" charset="-122"/>
                <a:cs typeface="Montserrat" pitchFamily="34" charset="-120"/>
              </a:rPr>
              <a:t>Computational Tradeoff</a:t>
            </a:r>
            <a:endParaRPr lang="en-US" sz="1364" dirty="0"/>
          </a:p>
        </p:txBody>
      </p:sp>
      <p:sp>
        <p:nvSpPr>
          <p:cNvPr id="14" name="Text 8"/>
          <p:cNvSpPr/>
          <p:nvPr/>
        </p:nvSpPr>
        <p:spPr>
          <a:xfrm>
            <a:off x="7231857" y="4466630"/>
            <a:ext cx="1717774" cy="1662907"/>
          </a:xfrm>
          <a:prstGeom prst="rect">
            <a:avLst/>
          </a:prstGeom>
          <a:noFill/>
          <a:ln/>
        </p:spPr>
        <p:txBody>
          <a:bodyPr wrap="square" rtlCol="0" anchor="t"/>
          <a:lstStyle/>
          <a:p>
            <a:pPr>
              <a:lnSpc>
                <a:spcPts val="1637"/>
              </a:lnSpc>
            </a:pPr>
            <a:r>
              <a:rPr lang="en-US" sz="1091" dirty="0">
                <a:solidFill>
                  <a:srgbClr val="E2E6E9"/>
                </a:solidFill>
                <a:latin typeface="Source Sans Pro" pitchFamily="34" charset="0"/>
                <a:ea typeface="Source Sans Pro" pitchFamily="34" charset="-122"/>
                <a:cs typeface="Source Sans Pro" pitchFamily="34" charset="-120"/>
              </a:rPr>
              <a:t>The increased accuracy of the Random Forest Classifier comes at the cost of higher computational time, as the training and prediction processes involve the aggregation of multiple decision trees.</a:t>
            </a:r>
            <a:endParaRPr lang="en-US" sz="1091" dirty="0"/>
          </a:p>
        </p:txBody>
      </p:sp>
    </p:spTree>
    <p:extLst>
      <p:ext uri="{BB962C8B-B14F-4D97-AF65-F5344CB8AC3E}">
        <p14:creationId xmlns:p14="http://schemas.microsoft.com/office/powerpoint/2010/main" val="26987136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181A1B"/>
          </a:solidFill>
          <a:ln/>
        </p:spPr>
      </p:sp>
      <p:sp>
        <p:nvSpPr>
          <p:cNvPr id="3" name="Shape 1"/>
          <p:cNvSpPr/>
          <p:nvPr/>
        </p:nvSpPr>
        <p:spPr>
          <a:xfrm>
            <a:off x="-10120" y="8792"/>
            <a:ext cx="12192000" cy="6858000"/>
          </a:xfrm>
          <a:prstGeom prst="rect">
            <a:avLst/>
          </a:prstGeom>
          <a:solidFill>
            <a:srgbClr val="111213"/>
          </a:solidFill>
          <a:ln/>
        </p:spPr>
      </p:sp>
      <p:sp>
        <p:nvSpPr>
          <p:cNvPr id="4" name="Text 2"/>
          <p:cNvSpPr/>
          <p:nvPr/>
        </p:nvSpPr>
        <p:spPr>
          <a:xfrm>
            <a:off x="2325093" y="481013"/>
            <a:ext cx="7521575" cy="545803"/>
          </a:xfrm>
          <a:prstGeom prst="rect">
            <a:avLst/>
          </a:prstGeom>
          <a:noFill/>
          <a:ln/>
        </p:spPr>
        <p:txBody>
          <a:bodyPr wrap="none" rtlCol="0" anchor="t"/>
          <a:lstStyle/>
          <a:p>
            <a:pPr>
              <a:lnSpc>
                <a:spcPts val="4556"/>
              </a:lnSpc>
            </a:pPr>
            <a:r>
              <a:rPr lang="en-US" sz="3600" b="1" kern="0" spc="-37" dirty="0">
                <a:solidFill>
                  <a:srgbClr val="FFFFFF"/>
                </a:solidFill>
                <a:latin typeface="Montserrat" pitchFamily="34" charset="0"/>
                <a:ea typeface="Montserrat" pitchFamily="34" charset="-122"/>
                <a:cs typeface="Montserrat" pitchFamily="34" charset="-120"/>
              </a:rPr>
              <a:t>Result Analysis</a:t>
            </a:r>
          </a:p>
        </p:txBody>
      </p:sp>
      <p:sp>
        <p:nvSpPr>
          <p:cNvPr id="5" name="Shape 3"/>
          <p:cNvSpPr/>
          <p:nvPr/>
        </p:nvSpPr>
        <p:spPr>
          <a:xfrm>
            <a:off x="2325092" y="1512491"/>
            <a:ext cx="392907" cy="392907"/>
          </a:xfrm>
          <a:prstGeom prst="roundRect">
            <a:avLst>
              <a:gd name="adj" fmla="val 13336"/>
            </a:avLst>
          </a:prstGeom>
          <a:solidFill>
            <a:srgbClr val="232629"/>
          </a:solidFill>
          <a:ln/>
        </p:spPr>
      </p:sp>
      <p:sp>
        <p:nvSpPr>
          <p:cNvPr id="6" name="Text 4"/>
          <p:cNvSpPr/>
          <p:nvPr/>
        </p:nvSpPr>
        <p:spPr>
          <a:xfrm>
            <a:off x="2471440" y="1545232"/>
            <a:ext cx="100112" cy="327422"/>
          </a:xfrm>
          <a:prstGeom prst="rect">
            <a:avLst/>
          </a:prstGeom>
          <a:noFill/>
          <a:ln/>
        </p:spPr>
        <p:txBody>
          <a:bodyPr wrap="none" rtlCol="0" anchor="t"/>
          <a:lstStyle/>
          <a:p>
            <a:pPr algn="ctr" defTabSz="761970">
              <a:lnSpc>
                <a:spcPts val="2578"/>
              </a:lnSpc>
            </a:pPr>
            <a:r>
              <a:rPr lang="en-US" sz="2062" b="1" kern="0" spc="-21" dirty="0">
                <a:solidFill>
                  <a:srgbClr val="FFFFFF"/>
                </a:solidFill>
                <a:latin typeface="Montserrat" pitchFamily="34" charset="0"/>
                <a:ea typeface="Montserrat" pitchFamily="34" charset="-122"/>
                <a:cs typeface="Montserrat" pitchFamily="34" charset="-120"/>
              </a:rPr>
              <a:t>1</a:t>
            </a:r>
            <a:endParaRPr lang="en-US" sz="2062" dirty="0">
              <a:solidFill>
                <a:prstClr val="black"/>
              </a:solidFill>
              <a:latin typeface="Calibri" panose="020F0502020204030204"/>
            </a:endParaRPr>
          </a:p>
        </p:txBody>
      </p:sp>
      <p:sp>
        <p:nvSpPr>
          <p:cNvPr id="7" name="Text 5"/>
          <p:cNvSpPr/>
          <p:nvPr/>
        </p:nvSpPr>
        <p:spPr>
          <a:xfrm>
            <a:off x="2892624" y="1572518"/>
            <a:ext cx="2838351" cy="272852"/>
          </a:xfrm>
          <a:prstGeom prst="rect">
            <a:avLst/>
          </a:prstGeom>
          <a:noFill/>
          <a:ln/>
        </p:spPr>
        <p:txBody>
          <a:bodyPr wrap="none" rtlCol="0" anchor="t"/>
          <a:lstStyle/>
          <a:p>
            <a:pPr defTabSz="761970">
              <a:lnSpc>
                <a:spcPts val="2149"/>
              </a:lnSpc>
            </a:pPr>
            <a:r>
              <a:rPr lang="en-US" sz="1719" b="1" kern="0" spc="-17" dirty="0">
                <a:solidFill>
                  <a:srgbClr val="FFFFFF"/>
                </a:solidFill>
                <a:latin typeface="Montserrat" pitchFamily="34" charset="0"/>
                <a:ea typeface="Montserrat" pitchFamily="34" charset="-122"/>
                <a:cs typeface="Montserrat" pitchFamily="34" charset="-120"/>
              </a:rPr>
              <a:t>Tailored Models by Genre</a:t>
            </a:r>
            <a:endParaRPr lang="en-US" sz="1719" dirty="0">
              <a:solidFill>
                <a:prstClr val="black"/>
              </a:solidFill>
              <a:latin typeface="Calibri" panose="020F0502020204030204"/>
            </a:endParaRPr>
          </a:p>
        </p:txBody>
      </p:sp>
      <p:sp>
        <p:nvSpPr>
          <p:cNvPr id="9" name="Shape 7"/>
          <p:cNvSpPr/>
          <p:nvPr/>
        </p:nvSpPr>
        <p:spPr>
          <a:xfrm>
            <a:off x="6183312" y="1512491"/>
            <a:ext cx="392907" cy="392907"/>
          </a:xfrm>
          <a:prstGeom prst="roundRect">
            <a:avLst>
              <a:gd name="adj" fmla="val 13336"/>
            </a:avLst>
          </a:prstGeom>
          <a:solidFill>
            <a:srgbClr val="232629"/>
          </a:solidFill>
          <a:ln/>
        </p:spPr>
      </p:sp>
      <p:sp>
        <p:nvSpPr>
          <p:cNvPr id="10" name="Text 8"/>
          <p:cNvSpPr/>
          <p:nvPr/>
        </p:nvSpPr>
        <p:spPr>
          <a:xfrm>
            <a:off x="6303764" y="1545232"/>
            <a:ext cx="152003" cy="327422"/>
          </a:xfrm>
          <a:prstGeom prst="rect">
            <a:avLst/>
          </a:prstGeom>
          <a:noFill/>
          <a:ln/>
        </p:spPr>
        <p:txBody>
          <a:bodyPr wrap="none" rtlCol="0" anchor="t"/>
          <a:lstStyle/>
          <a:p>
            <a:pPr algn="ctr" defTabSz="761970">
              <a:lnSpc>
                <a:spcPts val="2578"/>
              </a:lnSpc>
            </a:pPr>
            <a:r>
              <a:rPr lang="en-US" sz="2062" b="1" kern="0" spc="-21" dirty="0">
                <a:solidFill>
                  <a:srgbClr val="FFFFFF"/>
                </a:solidFill>
                <a:latin typeface="Montserrat" pitchFamily="34" charset="0"/>
                <a:ea typeface="Montserrat" pitchFamily="34" charset="-122"/>
                <a:cs typeface="Montserrat" pitchFamily="34" charset="-120"/>
              </a:rPr>
              <a:t>2</a:t>
            </a:r>
            <a:endParaRPr lang="en-US" sz="2062" dirty="0">
              <a:solidFill>
                <a:prstClr val="black"/>
              </a:solidFill>
              <a:latin typeface="Calibri" panose="020F0502020204030204"/>
            </a:endParaRPr>
          </a:p>
        </p:txBody>
      </p:sp>
      <p:sp>
        <p:nvSpPr>
          <p:cNvPr id="11" name="Text 9"/>
          <p:cNvSpPr/>
          <p:nvPr/>
        </p:nvSpPr>
        <p:spPr>
          <a:xfrm>
            <a:off x="6750844" y="1572518"/>
            <a:ext cx="3071515" cy="272852"/>
          </a:xfrm>
          <a:prstGeom prst="rect">
            <a:avLst/>
          </a:prstGeom>
          <a:noFill/>
          <a:ln/>
        </p:spPr>
        <p:txBody>
          <a:bodyPr wrap="none" rtlCol="0" anchor="t"/>
          <a:lstStyle/>
          <a:p>
            <a:pPr defTabSz="761970">
              <a:lnSpc>
                <a:spcPts val="2149"/>
              </a:lnSpc>
            </a:pPr>
            <a:r>
              <a:rPr lang="en-US" sz="1719" b="1" kern="0" spc="-17" dirty="0">
                <a:solidFill>
                  <a:srgbClr val="FFFFFF"/>
                </a:solidFill>
                <a:latin typeface="Montserrat" pitchFamily="34" charset="0"/>
                <a:ea typeface="Montserrat" pitchFamily="34" charset="-122"/>
                <a:cs typeface="Montserrat" pitchFamily="34" charset="-120"/>
              </a:rPr>
              <a:t>Advanced Feature Creation</a:t>
            </a:r>
            <a:endParaRPr lang="en-US" sz="1719" dirty="0">
              <a:solidFill>
                <a:prstClr val="black"/>
              </a:solidFill>
              <a:latin typeface="Calibri" panose="020F0502020204030204"/>
            </a:endParaRPr>
          </a:p>
        </p:txBody>
      </p:sp>
      <p:sp>
        <p:nvSpPr>
          <p:cNvPr id="13" name="Shape 11"/>
          <p:cNvSpPr/>
          <p:nvPr/>
        </p:nvSpPr>
        <p:spPr>
          <a:xfrm>
            <a:off x="2325092" y="4094757"/>
            <a:ext cx="392907" cy="392907"/>
          </a:xfrm>
          <a:prstGeom prst="roundRect">
            <a:avLst>
              <a:gd name="adj" fmla="val 13336"/>
            </a:avLst>
          </a:prstGeom>
          <a:solidFill>
            <a:srgbClr val="232629"/>
          </a:solidFill>
          <a:ln/>
        </p:spPr>
      </p:sp>
      <p:sp>
        <p:nvSpPr>
          <p:cNvPr id="14" name="Text 12"/>
          <p:cNvSpPr/>
          <p:nvPr/>
        </p:nvSpPr>
        <p:spPr>
          <a:xfrm>
            <a:off x="2445246" y="4127500"/>
            <a:ext cx="152499" cy="327422"/>
          </a:xfrm>
          <a:prstGeom prst="rect">
            <a:avLst/>
          </a:prstGeom>
          <a:noFill/>
          <a:ln/>
        </p:spPr>
        <p:txBody>
          <a:bodyPr wrap="none" rtlCol="0" anchor="t"/>
          <a:lstStyle/>
          <a:p>
            <a:pPr algn="ctr" defTabSz="761970">
              <a:lnSpc>
                <a:spcPts val="2578"/>
              </a:lnSpc>
            </a:pPr>
            <a:r>
              <a:rPr lang="en-US" sz="2062" b="1" kern="0" spc="-21" dirty="0">
                <a:solidFill>
                  <a:srgbClr val="FFFFFF"/>
                </a:solidFill>
                <a:latin typeface="Montserrat" pitchFamily="34" charset="0"/>
                <a:ea typeface="Montserrat" pitchFamily="34" charset="-122"/>
                <a:cs typeface="Montserrat" pitchFamily="34" charset="-120"/>
              </a:rPr>
              <a:t>3</a:t>
            </a:r>
            <a:endParaRPr lang="en-US" sz="2062" dirty="0">
              <a:solidFill>
                <a:prstClr val="black"/>
              </a:solidFill>
              <a:latin typeface="Calibri" panose="020F0502020204030204"/>
            </a:endParaRPr>
          </a:p>
        </p:txBody>
      </p:sp>
      <p:sp>
        <p:nvSpPr>
          <p:cNvPr id="15" name="Text 13"/>
          <p:cNvSpPr/>
          <p:nvPr/>
        </p:nvSpPr>
        <p:spPr>
          <a:xfrm>
            <a:off x="2892624" y="4154785"/>
            <a:ext cx="3116064" cy="545703"/>
          </a:xfrm>
          <a:prstGeom prst="rect">
            <a:avLst/>
          </a:prstGeom>
          <a:noFill/>
          <a:ln/>
        </p:spPr>
        <p:txBody>
          <a:bodyPr wrap="square" rtlCol="0" anchor="t"/>
          <a:lstStyle/>
          <a:p>
            <a:pPr defTabSz="761970">
              <a:lnSpc>
                <a:spcPts val="2149"/>
              </a:lnSpc>
            </a:pPr>
            <a:r>
              <a:rPr lang="en-US" sz="1719" b="1" kern="0" spc="-17" dirty="0">
                <a:solidFill>
                  <a:srgbClr val="FFFFFF"/>
                </a:solidFill>
                <a:latin typeface="Montserrat" pitchFamily="34" charset="0"/>
                <a:ea typeface="Montserrat" pitchFamily="34" charset="-122"/>
                <a:cs typeface="Montserrat" pitchFamily="34" charset="-120"/>
              </a:rPr>
              <a:t>Continuous Dataset Growth</a:t>
            </a:r>
            <a:endParaRPr lang="en-US" sz="1719" dirty="0">
              <a:solidFill>
                <a:prstClr val="black"/>
              </a:solidFill>
              <a:latin typeface="Calibri" panose="020F0502020204030204"/>
            </a:endParaRPr>
          </a:p>
        </p:txBody>
      </p:sp>
      <p:sp>
        <p:nvSpPr>
          <p:cNvPr id="16" name="Text 14"/>
          <p:cNvSpPr/>
          <p:nvPr/>
        </p:nvSpPr>
        <p:spPr>
          <a:xfrm>
            <a:off x="5170537" y="6282574"/>
            <a:ext cx="3116064" cy="1571625"/>
          </a:xfrm>
          <a:prstGeom prst="rect">
            <a:avLst/>
          </a:prstGeom>
          <a:noFill/>
          <a:ln/>
        </p:spPr>
        <p:txBody>
          <a:bodyPr wrap="square" rtlCol="0" anchor="t"/>
          <a:lstStyle/>
          <a:p>
            <a:pPr defTabSz="761970">
              <a:lnSpc>
                <a:spcPts val="2062"/>
              </a:lnSpc>
            </a:pPr>
            <a:r>
              <a:rPr lang="en-US" sz="1375" dirty="0">
                <a:solidFill>
                  <a:srgbClr val="E2E6E9"/>
                </a:solidFill>
                <a:latin typeface="Source Sans Pro" pitchFamily="34" charset="0"/>
                <a:ea typeface="Source Sans Pro" pitchFamily="34" charset="-122"/>
                <a:cs typeface="Source Sans Pro" pitchFamily="34" charset="-120"/>
              </a:rPr>
              <a:t>Output</a:t>
            </a:r>
            <a:endParaRPr lang="en-US" sz="1375" dirty="0">
              <a:solidFill>
                <a:prstClr val="black"/>
              </a:solidFill>
              <a:latin typeface="Calibri" panose="020F0502020204030204"/>
            </a:endParaRPr>
          </a:p>
        </p:txBody>
      </p:sp>
      <p:sp>
        <p:nvSpPr>
          <p:cNvPr id="17" name="Shape 15"/>
          <p:cNvSpPr/>
          <p:nvPr/>
        </p:nvSpPr>
        <p:spPr>
          <a:xfrm>
            <a:off x="6183312" y="4094757"/>
            <a:ext cx="392907" cy="392907"/>
          </a:xfrm>
          <a:prstGeom prst="roundRect">
            <a:avLst>
              <a:gd name="adj" fmla="val 13336"/>
            </a:avLst>
          </a:prstGeom>
          <a:solidFill>
            <a:srgbClr val="232629"/>
          </a:solidFill>
          <a:ln/>
        </p:spPr>
      </p:sp>
      <p:sp>
        <p:nvSpPr>
          <p:cNvPr id="18" name="Text 16"/>
          <p:cNvSpPr/>
          <p:nvPr/>
        </p:nvSpPr>
        <p:spPr>
          <a:xfrm>
            <a:off x="6290767" y="4127500"/>
            <a:ext cx="177899" cy="327422"/>
          </a:xfrm>
          <a:prstGeom prst="rect">
            <a:avLst/>
          </a:prstGeom>
          <a:noFill/>
          <a:ln/>
        </p:spPr>
        <p:txBody>
          <a:bodyPr wrap="none" rtlCol="0" anchor="t"/>
          <a:lstStyle/>
          <a:p>
            <a:pPr algn="ctr" defTabSz="761970">
              <a:lnSpc>
                <a:spcPts val="2578"/>
              </a:lnSpc>
            </a:pPr>
            <a:r>
              <a:rPr lang="en-US" sz="2062" b="1" kern="0" spc="-21" dirty="0">
                <a:solidFill>
                  <a:srgbClr val="FFFFFF"/>
                </a:solidFill>
                <a:latin typeface="Montserrat" pitchFamily="34" charset="0"/>
                <a:ea typeface="Montserrat" pitchFamily="34" charset="-122"/>
                <a:cs typeface="Montserrat" pitchFamily="34" charset="-120"/>
              </a:rPr>
              <a:t>4</a:t>
            </a:r>
            <a:endParaRPr lang="en-US" sz="2062" dirty="0">
              <a:solidFill>
                <a:prstClr val="black"/>
              </a:solidFill>
              <a:latin typeface="Calibri" panose="020F0502020204030204"/>
            </a:endParaRPr>
          </a:p>
        </p:txBody>
      </p:sp>
      <p:sp>
        <p:nvSpPr>
          <p:cNvPr id="20" name="Text 18"/>
          <p:cNvSpPr/>
          <p:nvPr/>
        </p:nvSpPr>
        <p:spPr>
          <a:xfrm>
            <a:off x="5269826" y="3690642"/>
            <a:ext cx="3116064" cy="1571625"/>
          </a:xfrm>
          <a:prstGeom prst="rect">
            <a:avLst/>
          </a:prstGeom>
          <a:noFill/>
          <a:ln/>
        </p:spPr>
        <p:txBody>
          <a:bodyPr wrap="square" rtlCol="0" anchor="t"/>
          <a:lstStyle/>
          <a:p>
            <a:pPr defTabSz="761970">
              <a:lnSpc>
                <a:spcPts val="2062"/>
              </a:lnSpc>
            </a:pPr>
            <a:r>
              <a:rPr lang="en-US" sz="1375" dirty="0">
                <a:solidFill>
                  <a:srgbClr val="E2E6E9"/>
                </a:solidFill>
                <a:latin typeface="Source Sans Pro" pitchFamily="34" charset="0"/>
                <a:ea typeface="Source Sans Pro" pitchFamily="34" charset="-122"/>
                <a:cs typeface="Source Sans Pro" pitchFamily="34" charset="-120"/>
              </a:rPr>
              <a:t>Output </a:t>
            </a:r>
            <a:endParaRPr lang="en-US" sz="1375" dirty="0">
              <a:solidFill>
                <a:prstClr val="black"/>
              </a:solidFill>
              <a:latin typeface="Calibri" panose="020F0502020204030204"/>
            </a:endParaRPr>
          </a:p>
        </p:txBody>
      </p:sp>
      <p:pic>
        <p:nvPicPr>
          <p:cNvPr id="23" name="Picture 22">
            <a:extLst>
              <a:ext uri="{FF2B5EF4-FFF2-40B4-BE49-F238E27FC236}">
                <a16:creationId xmlns:a16="http://schemas.microsoft.com/office/drawing/2014/main" id="{ACC8FB53-4D46-ED72-7A70-3527B53E03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7422" y="1362131"/>
            <a:ext cx="10431780" cy="1295400"/>
          </a:xfrm>
          <a:prstGeom prst="rect">
            <a:avLst/>
          </a:prstGeom>
        </p:spPr>
      </p:pic>
      <p:pic>
        <p:nvPicPr>
          <p:cNvPr id="25" name="Picture 24">
            <a:extLst>
              <a:ext uri="{FF2B5EF4-FFF2-40B4-BE49-F238E27FC236}">
                <a16:creationId xmlns:a16="http://schemas.microsoft.com/office/drawing/2014/main" id="{BD6A7BBC-9F11-2EE1-2E16-438E994B51F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92624" y="3260586"/>
            <a:ext cx="5844540" cy="472440"/>
          </a:xfrm>
          <a:prstGeom prst="rect">
            <a:avLst/>
          </a:prstGeom>
        </p:spPr>
      </p:pic>
      <p:pic>
        <p:nvPicPr>
          <p:cNvPr id="27" name="Picture 26">
            <a:extLst>
              <a:ext uri="{FF2B5EF4-FFF2-40B4-BE49-F238E27FC236}">
                <a16:creationId xmlns:a16="http://schemas.microsoft.com/office/drawing/2014/main" id="{DC89C888-ACD6-7F84-E396-59EF3EFDBF73}"/>
              </a:ext>
            </a:extLst>
          </p:cNvPr>
          <p:cNvPicPr>
            <a:picLocks noChangeAspect="1"/>
          </p:cNvPicPr>
          <p:nvPr/>
        </p:nvPicPr>
        <p:blipFill>
          <a:blip r:embed="rId5"/>
          <a:stretch>
            <a:fillRect/>
          </a:stretch>
        </p:blipFill>
        <p:spPr>
          <a:xfrm>
            <a:off x="792798" y="4124640"/>
            <a:ext cx="10431780" cy="1290329"/>
          </a:xfrm>
          <a:prstGeom prst="rect">
            <a:avLst/>
          </a:prstGeom>
        </p:spPr>
      </p:pic>
      <p:pic>
        <p:nvPicPr>
          <p:cNvPr id="29" name="Picture 28">
            <a:extLst>
              <a:ext uri="{FF2B5EF4-FFF2-40B4-BE49-F238E27FC236}">
                <a16:creationId xmlns:a16="http://schemas.microsoft.com/office/drawing/2014/main" id="{138475FD-BAF1-CDD3-B510-925FD76A29A1}"/>
              </a:ext>
            </a:extLst>
          </p:cNvPr>
          <p:cNvPicPr>
            <a:picLocks noChangeAspect="1"/>
          </p:cNvPicPr>
          <p:nvPr/>
        </p:nvPicPr>
        <p:blipFill>
          <a:blip r:embed="rId6"/>
          <a:stretch>
            <a:fillRect/>
          </a:stretch>
        </p:blipFill>
        <p:spPr>
          <a:xfrm>
            <a:off x="2597745" y="5733243"/>
            <a:ext cx="5844540" cy="472441"/>
          </a:xfrm>
          <a:prstGeom prst="rect">
            <a:avLst/>
          </a:prstGeom>
        </p:spPr>
      </p:pic>
      <p:sp>
        <p:nvSpPr>
          <p:cNvPr id="30" name="Text 10"/>
          <p:cNvSpPr/>
          <p:nvPr/>
        </p:nvSpPr>
        <p:spPr>
          <a:xfrm>
            <a:off x="5105500" y="2668792"/>
            <a:ext cx="3116064" cy="1833563"/>
          </a:xfrm>
          <a:prstGeom prst="rect">
            <a:avLst/>
          </a:prstGeom>
          <a:noFill/>
          <a:ln/>
        </p:spPr>
        <p:txBody>
          <a:bodyPr wrap="square" rtlCol="0" anchor="t"/>
          <a:lstStyle/>
          <a:p>
            <a:pPr defTabSz="761970">
              <a:lnSpc>
                <a:spcPts val="2062"/>
              </a:lnSpc>
            </a:pPr>
            <a:r>
              <a:rPr lang="en-US" sz="1375" dirty="0">
                <a:solidFill>
                  <a:srgbClr val="E2E6E9"/>
                </a:solidFill>
                <a:latin typeface="Source Sans Pro" pitchFamily="34" charset="0"/>
                <a:ea typeface="Source Sans Pro" pitchFamily="34" charset="-122"/>
                <a:cs typeface="Source Sans Pro" pitchFamily="34" charset="-120"/>
              </a:rPr>
              <a:t>Input News</a:t>
            </a:r>
            <a:endParaRPr lang="en-US" sz="1375" dirty="0">
              <a:solidFill>
                <a:prstClr val="black"/>
              </a:solidFill>
              <a:latin typeface="Calibri" panose="020F0502020204030204"/>
            </a:endParaRPr>
          </a:p>
        </p:txBody>
      </p:sp>
      <p:sp>
        <p:nvSpPr>
          <p:cNvPr id="31" name="Text 10">
            <a:extLst>
              <a:ext uri="{FF2B5EF4-FFF2-40B4-BE49-F238E27FC236}">
                <a16:creationId xmlns:a16="http://schemas.microsoft.com/office/drawing/2014/main" id="{11CFA5E8-BD00-F050-A1F3-CB51AEA996CB}"/>
              </a:ext>
            </a:extLst>
          </p:cNvPr>
          <p:cNvSpPr/>
          <p:nvPr/>
        </p:nvSpPr>
        <p:spPr>
          <a:xfrm>
            <a:off x="5018187" y="5380481"/>
            <a:ext cx="3116064" cy="1833563"/>
          </a:xfrm>
          <a:prstGeom prst="rect">
            <a:avLst/>
          </a:prstGeom>
          <a:noFill/>
          <a:ln/>
        </p:spPr>
        <p:txBody>
          <a:bodyPr wrap="square" rtlCol="0" anchor="t"/>
          <a:lstStyle/>
          <a:p>
            <a:pPr defTabSz="761970">
              <a:lnSpc>
                <a:spcPts val="2062"/>
              </a:lnSpc>
            </a:pPr>
            <a:r>
              <a:rPr lang="en-US" sz="1375" dirty="0">
                <a:solidFill>
                  <a:srgbClr val="E2E6E9"/>
                </a:solidFill>
                <a:latin typeface="Source Sans Pro" pitchFamily="34" charset="0"/>
                <a:ea typeface="Source Sans Pro" pitchFamily="34" charset="-122"/>
                <a:cs typeface="Source Sans Pro" pitchFamily="34" charset="-120"/>
              </a:rPr>
              <a:t>Input News</a:t>
            </a:r>
            <a:endParaRPr lang="en-US" sz="1375" dirty="0">
              <a:solidFill>
                <a:prstClr val="black"/>
              </a:solidFill>
              <a:latin typeface="Calibri" panose="020F0502020204030204"/>
            </a:endParaRPr>
          </a:p>
        </p:txBody>
      </p:sp>
    </p:spTree>
    <p:extLst>
      <p:ext uri="{BB962C8B-B14F-4D97-AF65-F5344CB8AC3E}">
        <p14:creationId xmlns:p14="http://schemas.microsoft.com/office/powerpoint/2010/main" val="40214570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181A1B"/>
          </a:solidFill>
          <a:ln/>
        </p:spPr>
      </p:sp>
      <p:sp>
        <p:nvSpPr>
          <p:cNvPr id="3" name="Shape 1"/>
          <p:cNvSpPr/>
          <p:nvPr/>
        </p:nvSpPr>
        <p:spPr>
          <a:xfrm>
            <a:off x="0" y="0"/>
            <a:ext cx="12192000" cy="6858000"/>
          </a:xfrm>
          <a:prstGeom prst="rect">
            <a:avLst/>
          </a:prstGeom>
          <a:solidFill>
            <a:srgbClr val="111213"/>
          </a:solidFill>
          <a:ln/>
        </p:spPr>
        <p:txBody>
          <a:bodyPr/>
          <a:lstStyle/>
          <a:p>
            <a:endParaRPr lang="en-IN" dirty="0"/>
          </a:p>
        </p:txBody>
      </p:sp>
      <p:sp>
        <p:nvSpPr>
          <p:cNvPr id="4" name="Text 2"/>
          <p:cNvSpPr/>
          <p:nvPr/>
        </p:nvSpPr>
        <p:spPr>
          <a:xfrm>
            <a:off x="2192192" y="1561370"/>
            <a:ext cx="7521575" cy="545803"/>
          </a:xfrm>
          <a:prstGeom prst="rect">
            <a:avLst/>
          </a:prstGeom>
          <a:noFill/>
          <a:ln/>
        </p:spPr>
        <p:txBody>
          <a:bodyPr wrap="none" rtlCol="0" anchor="t"/>
          <a:lstStyle/>
          <a:p>
            <a:pPr defTabSz="761970">
              <a:lnSpc>
                <a:spcPts val="4297"/>
              </a:lnSpc>
            </a:pPr>
            <a:r>
              <a:rPr lang="en-US" sz="3438" b="1" kern="0" spc="-34" dirty="0">
                <a:solidFill>
                  <a:srgbClr val="FFFFFF"/>
                </a:solidFill>
                <a:latin typeface="Montserrat" pitchFamily="34" charset="0"/>
                <a:ea typeface="Montserrat" pitchFamily="34" charset="-122"/>
                <a:cs typeface="Montserrat" pitchFamily="34" charset="-120"/>
              </a:rPr>
              <a:t>Conclusion</a:t>
            </a:r>
            <a:endParaRPr lang="en-US" sz="3438" dirty="0">
              <a:solidFill>
                <a:prstClr val="black"/>
              </a:solidFill>
              <a:latin typeface="Calibri" panose="020F0502020204030204"/>
            </a:endParaRPr>
          </a:p>
        </p:txBody>
      </p:sp>
      <p:sp>
        <p:nvSpPr>
          <p:cNvPr id="8" name="Text 6"/>
          <p:cNvSpPr/>
          <p:nvPr/>
        </p:nvSpPr>
        <p:spPr>
          <a:xfrm>
            <a:off x="2192192" y="2730499"/>
            <a:ext cx="7778285" cy="3248269"/>
          </a:xfrm>
          <a:prstGeom prst="rect">
            <a:avLst/>
          </a:prstGeom>
          <a:noFill/>
          <a:ln/>
        </p:spPr>
        <p:txBody>
          <a:bodyPr wrap="square" rtlCol="0" anchor="t"/>
          <a:lstStyle/>
          <a:p>
            <a:pPr defTabSz="761970">
              <a:lnSpc>
                <a:spcPts val="2062"/>
              </a:lnSpc>
            </a:pPr>
            <a:endParaRPr lang="en-GB" sz="1400" dirty="0">
              <a:solidFill>
                <a:srgbClr val="E2E6E9"/>
              </a:solidFill>
              <a:latin typeface="Source Sans Pro" pitchFamily="34" charset="0"/>
              <a:ea typeface="Source Sans Pro" pitchFamily="34" charset="-122"/>
              <a:cs typeface="Source Sans Pro" pitchFamily="34" charset="-120"/>
            </a:endParaRPr>
          </a:p>
          <a:p>
            <a:pPr defTabSz="761970">
              <a:lnSpc>
                <a:spcPts val="2062"/>
              </a:lnSpc>
            </a:pPr>
            <a:r>
              <a:rPr lang="en-GB" sz="1400" dirty="0">
                <a:solidFill>
                  <a:srgbClr val="E2E6E9"/>
                </a:solidFill>
                <a:latin typeface="Source Sans Pro" pitchFamily="34" charset="0"/>
                <a:ea typeface="Source Sans Pro" pitchFamily="34" charset="-122"/>
                <a:cs typeface="Source Sans Pro" pitchFamily="34" charset="-120"/>
              </a:rPr>
              <a:t>In summary, the top-performing model in this project achieves an impressive accuracy of 94.44% and a high recall rate of 98.66%, ensuring accurate detection of fake news with minimal errors. </a:t>
            </a:r>
          </a:p>
          <a:p>
            <a:pPr defTabSz="761970">
              <a:lnSpc>
                <a:spcPts val="2062"/>
              </a:lnSpc>
            </a:pPr>
            <a:r>
              <a:rPr lang="en-GB" sz="1400" dirty="0">
                <a:solidFill>
                  <a:srgbClr val="E2E6E9"/>
                </a:solidFill>
                <a:latin typeface="Source Sans Pro" pitchFamily="34" charset="0"/>
                <a:ea typeface="Source Sans Pro" pitchFamily="34" charset="-122"/>
                <a:cs typeface="Source Sans Pro" pitchFamily="34" charset="-120"/>
              </a:rPr>
              <a:t>By leveraging TF-IDF, which considers both term frequency and the importance of terms, the model prioritizes key information. </a:t>
            </a:r>
          </a:p>
          <a:p>
            <a:pPr defTabSz="761970">
              <a:lnSpc>
                <a:spcPts val="2062"/>
              </a:lnSpc>
            </a:pPr>
            <a:r>
              <a:rPr lang="en-GB" sz="1400" b="1" dirty="0">
                <a:solidFill>
                  <a:srgbClr val="E2E6E9"/>
                </a:solidFill>
                <a:latin typeface="Source Sans Pro" pitchFamily="34" charset="0"/>
                <a:ea typeface="Source Sans Pro" pitchFamily="34" charset="-122"/>
                <a:cs typeface="Source Sans Pro" pitchFamily="34" charset="-120"/>
              </a:rPr>
              <a:t>Logistic Regression</a:t>
            </a:r>
            <a:r>
              <a:rPr lang="en-GB" sz="1400" dirty="0">
                <a:solidFill>
                  <a:srgbClr val="E2E6E9"/>
                </a:solidFill>
                <a:latin typeface="Source Sans Pro" pitchFamily="34" charset="0"/>
                <a:ea typeface="Source Sans Pro" pitchFamily="34" charset="-122"/>
                <a:cs typeface="Source Sans Pro" pitchFamily="34" charset="-120"/>
              </a:rPr>
              <a:t> model is well-suited for social media platforms, where rapid responses to updates are crucial due to their quick computation time and low error rates. </a:t>
            </a:r>
          </a:p>
          <a:p>
            <a:pPr defTabSz="761970">
              <a:lnSpc>
                <a:spcPts val="2062"/>
              </a:lnSpc>
            </a:pPr>
            <a:r>
              <a:rPr lang="en-GB" sz="1400" dirty="0">
                <a:solidFill>
                  <a:srgbClr val="E2E6E9"/>
                </a:solidFill>
                <a:latin typeface="Source Sans Pro" pitchFamily="34" charset="0"/>
                <a:ea typeface="Source Sans Pro" pitchFamily="34" charset="-122"/>
                <a:cs typeface="Source Sans Pro" pitchFamily="34" charset="-120"/>
              </a:rPr>
              <a:t>Conversely, </a:t>
            </a:r>
            <a:r>
              <a:rPr lang="en-GB" sz="1400" b="1" dirty="0">
                <a:solidFill>
                  <a:srgbClr val="E2E6E9"/>
                </a:solidFill>
                <a:latin typeface="Source Sans Pro" pitchFamily="34" charset="0"/>
                <a:ea typeface="Source Sans Pro" pitchFamily="34" charset="-122"/>
                <a:cs typeface="Source Sans Pro" pitchFamily="34" charset="-120"/>
              </a:rPr>
              <a:t>Random Forest</a:t>
            </a:r>
            <a:r>
              <a:rPr lang="en-GB" sz="1400" dirty="0">
                <a:solidFill>
                  <a:srgbClr val="E2E6E9"/>
                </a:solidFill>
                <a:latin typeface="Source Sans Pro" pitchFamily="34" charset="0"/>
                <a:ea typeface="Source Sans Pro" pitchFamily="34" charset="-122"/>
                <a:cs typeface="Source Sans Pro" pitchFamily="34" charset="-120"/>
              </a:rPr>
              <a:t> model offering higher accuracy and recall, are preferable for platforms with less urgency in updating feeds, ensuring effective detection and prevention of fake news dissemination.</a:t>
            </a:r>
          </a:p>
          <a:p>
            <a:pPr defTabSz="761970">
              <a:lnSpc>
                <a:spcPts val="2062"/>
              </a:lnSpc>
            </a:pPr>
            <a:endParaRPr lang="en-GB" sz="1400" dirty="0">
              <a:solidFill>
                <a:srgbClr val="E2E6E9"/>
              </a:solidFill>
              <a:latin typeface="Source Sans Pro" pitchFamily="34" charset="0"/>
              <a:ea typeface="Source Sans Pro" pitchFamily="34" charset="-122"/>
              <a:cs typeface="Source Sans Pro" pitchFamily="34" charset="-120"/>
            </a:endParaRPr>
          </a:p>
          <a:p>
            <a:pPr defTabSz="761970">
              <a:lnSpc>
                <a:spcPts val="2062"/>
              </a:lnSpc>
            </a:pPr>
            <a:endParaRPr lang="en-GB" sz="1400" dirty="0">
              <a:solidFill>
                <a:srgbClr val="E2E6E9"/>
              </a:solidFill>
              <a:latin typeface="Source Sans Pro" pitchFamily="34" charset="0"/>
              <a:ea typeface="Source Sans Pro" pitchFamily="34" charset="-122"/>
              <a:cs typeface="Source Sans Pro" pitchFamily="34" charset="-120"/>
            </a:endParaRPr>
          </a:p>
          <a:p>
            <a:pPr defTabSz="761970">
              <a:lnSpc>
                <a:spcPts val="2062"/>
              </a:lnSpc>
            </a:pPr>
            <a:endParaRPr lang="en-GB" sz="1400" dirty="0">
              <a:solidFill>
                <a:srgbClr val="E2E6E9"/>
              </a:solidFill>
              <a:latin typeface="Source Sans Pro" pitchFamily="34" charset="0"/>
              <a:ea typeface="Source Sans Pro" pitchFamily="34" charset="-122"/>
              <a:cs typeface="Source Sans Pro" pitchFamily="34" charset="-120"/>
            </a:endParaRPr>
          </a:p>
          <a:p>
            <a:pPr defTabSz="761970">
              <a:lnSpc>
                <a:spcPts val="2062"/>
              </a:lnSpc>
            </a:pPr>
            <a:endParaRPr lang="en-GB" sz="1400" dirty="0">
              <a:solidFill>
                <a:srgbClr val="E2E6E9"/>
              </a:solidFill>
              <a:latin typeface="Source Sans Pro" pitchFamily="34" charset="0"/>
              <a:ea typeface="Source Sans Pro" pitchFamily="34" charset="-122"/>
              <a:cs typeface="Source Sans Pro" pitchFamily="34" charset="-120"/>
            </a:endParaRPr>
          </a:p>
        </p:txBody>
      </p:sp>
      <p:sp>
        <p:nvSpPr>
          <p:cNvPr id="10" name="Text 8"/>
          <p:cNvSpPr/>
          <p:nvPr/>
        </p:nvSpPr>
        <p:spPr>
          <a:xfrm>
            <a:off x="6303764" y="1545232"/>
            <a:ext cx="152003" cy="327422"/>
          </a:xfrm>
          <a:prstGeom prst="rect">
            <a:avLst/>
          </a:prstGeom>
          <a:noFill/>
          <a:ln/>
        </p:spPr>
        <p:txBody>
          <a:bodyPr wrap="none" rtlCol="0" anchor="t"/>
          <a:lstStyle/>
          <a:p>
            <a:pPr algn="ctr" defTabSz="761970">
              <a:lnSpc>
                <a:spcPts val="2578"/>
              </a:lnSpc>
            </a:pPr>
            <a:endParaRPr lang="en-US" sz="2062" dirty="0">
              <a:solidFill>
                <a:prstClr val="black"/>
              </a:solidFill>
              <a:latin typeface="Calibri" panose="020F0502020204030204"/>
            </a:endParaRPr>
          </a:p>
        </p:txBody>
      </p:sp>
      <p:sp>
        <p:nvSpPr>
          <p:cNvPr id="14" name="Text 12"/>
          <p:cNvSpPr/>
          <p:nvPr/>
        </p:nvSpPr>
        <p:spPr>
          <a:xfrm>
            <a:off x="2445246" y="4127500"/>
            <a:ext cx="152499" cy="327422"/>
          </a:xfrm>
          <a:prstGeom prst="rect">
            <a:avLst/>
          </a:prstGeom>
          <a:noFill/>
          <a:ln/>
        </p:spPr>
        <p:txBody>
          <a:bodyPr wrap="none" rtlCol="0" anchor="t"/>
          <a:lstStyle/>
          <a:p>
            <a:pPr algn="ctr" defTabSz="761970">
              <a:lnSpc>
                <a:spcPts val="2578"/>
              </a:lnSpc>
            </a:pPr>
            <a:endParaRPr lang="en-US" sz="2062" dirty="0">
              <a:solidFill>
                <a:prstClr val="black"/>
              </a:solidFill>
              <a:latin typeface="Calibri" panose="020F0502020204030204"/>
            </a:endParaRPr>
          </a:p>
        </p:txBody>
      </p:sp>
      <p:sp>
        <p:nvSpPr>
          <p:cNvPr id="18" name="Text 16"/>
          <p:cNvSpPr/>
          <p:nvPr/>
        </p:nvSpPr>
        <p:spPr>
          <a:xfrm>
            <a:off x="6290767" y="4127500"/>
            <a:ext cx="177899" cy="327422"/>
          </a:xfrm>
          <a:prstGeom prst="rect">
            <a:avLst/>
          </a:prstGeom>
          <a:noFill/>
          <a:ln/>
        </p:spPr>
        <p:txBody>
          <a:bodyPr wrap="none" rtlCol="0" anchor="t"/>
          <a:lstStyle/>
          <a:p>
            <a:pPr algn="ctr" defTabSz="761970">
              <a:lnSpc>
                <a:spcPts val="2578"/>
              </a:lnSpc>
            </a:pPr>
            <a:endParaRPr lang="en-US" sz="2062" dirty="0">
              <a:solidFill>
                <a:prstClr val="black"/>
              </a:solidFill>
              <a:latin typeface="Calibri" panose="020F0502020204030204"/>
            </a:endParaRPr>
          </a:p>
        </p:txBody>
      </p:sp>
    </p:spTree>
    <p:extLst>
      <p:ext uri="{BB962C8B-B14F-4D97-AF65-F5344CB8AC3E}">
        <p14:creationId xmlns:p14="http://schemas.microsoft.com/office/powerpoint/2010/main" val="11188387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181A1B"/>
          </a:solidFill>
          <a:ln/>
        </p:spPr>
      </p:sp>
      <p:sp>
        <p:nvSpPr>
          <p:cNvPr id="3" name="Shape 1"/>
          <p:cNvSpPr/>
          <p:nvPr/>
        </p:nvSpPr>
        <p:spPr>
          <a:xfrm>
            <a:off x="0" y="0"/>
            <a:ext cx="12192000" cy="6858000"/>
          </a:xfrm>
          <a:prstGeom prst="rect">
            <a:avLst/>
          </a:prstGeom>
          <a:solidFill>
            <a:srgbClr val="111213"/>
          </a:solidFill>
          <a:ln/>
        </p:spPr>
      </p:sp>
      <p:sp>
        <p:nvSpPr>
          <p:cNvPr id="4" name="Text 2"/>
          <p:cNvSpPr/>
          <p:nvPr/>
        </p:nvSpPr>
        <p:spPr>
          <a:xfrm>
            <a:off x="2325093" y="481013"/>
            <a:ext cx="7521575" cy="545803"/>
          </a:xfrm>
          <a:prstGeom prst="rect">
            <a:avLst/>
          </a:prstGeom>
          <a:noFill/>
          <a:ln/>
        </p:spPr>
        <p:txBody>
          <a:bodyPr wrap="none" rtlCol="0" anchor="t"/>
          <a:lstStyle/>
          <a:p>
            <a:pPr defTabSz="761970">
              <a:lnSpc>
                <a:spcPts val="4297"/>
              </a:lnSpc>
            </a:pPr>
            <a:r>
              <a:rPr lang="en-US" sz="3438" b="1" kern="0" spc="-34" dirty="0">
                <a:solidFill>
                  <a:srgbClr val="FFFFFF"/>
                </a:solidFill>
                <a:latin typeface="Montserrat" pitchFamily="34" charset="0"/>
                <a:ea typeface="Montserrat" pitchFamily="34" charset="-122"/>
                <a:cs typeface="Montserrat" pitchFamily="34" charset="-120"/>
              </a:rPr>
              <a:t>Future Directions</a:t>
            </a:r>
            <a:endParaRPr lang="en-US" sz="3438" dirty="0">
              <a:solidFill>
                <a:prstClr val="black"/>
              </a:solidFill>
              <a:latin typeface="Calibri" panose="020F0502020204030204"/>
            </a:endParaRPr>
          </a:p>
        </p:txBody>
      </p:sp>
      <p:sp>
        <p:nvSpPr>
          <p:cNvPr id="5" name="Shape 3"/>
          <p:cNvSpPr/>
          <p:nvPr/>
        </p:nvSpPr>
        <p:spPr>
          <a:xfrm>
            <a:off x="2325092" y="1512491"/>
            <a:ext cx="392907" cy="392907"/>
          </a:xfrm>
          <a:prstGeom prst="roundRect">
            <a:avLst>
              <a:gd name="adj" fmla="val 13336"/>
            </a:avLst>
          </a:prstGeom>
          <a:solidFill>
            <a:srgbClr val="232629"/>
          </a:solidFill>
          <a:ln/>
        </p:spPr>
      </p:sp>
      <p:sp>
        <p:nvSpPr>
          <p:cNvPr id="6" name="Text 4"/>
          <p:cNvSpPr/>
          <p:nvPr/>
        </p:nvSpPr>
        <p:spPr>
          <a:xfrm>
            <a:off x="2471440" y="1545232"/>
            <a:ext cx="100112" cy="327422"/>
          </a:xfrm>
          <a:prstGeom prst="rect">
            <a:avLst/>
          </a:prstGeom>
          <a:noFill/>
          <a:ln/>
        </p:spPr>
        <p:txBody>
          <a:bodyPr wrap="none" rtlCol="0" anchor="t"/>
          <a:lstStyle/>
          <a:p>
            <a:pPr algn="ctr" defTabSz="761970">
              <a:lnSpc>
                <a:spcPts val="2578"/>
              </a:lnSpc>
            </a:pPr>
            <a:r>
              <a:rPr lang="en-US" sz="2062" b="1" kern="0" spc="-21" dirty="0">
                <a:solidFill>
                  <a:srgbClr val="FFFFFF"/>
                </a:solidFill>
                <a:latin typeface="Montserrat" pitchFamily="34" charset="0"/>
                <a:ea typeface="Montserrat" pitchFamily="34" charset="-122"/>
                <a:cs typeface="Montserrat" pitchFamily="34" charset="-120"/>
              </a:rPr>
              <a:t>1</a:t>
            </a:r>
            <a:endParaRPr lang="en-US" sz="2062" dirty="0">
              <a:solidFill>
                <a:prstClr val="black"/>
              </a:solidFill>
              <a:latin typeface="Calibri" panose="020F0502020204030204"/>
            </a:endParaRPr>
          </a:p>
        </p:txBody>
      </p:sp>
      <p:sp>
        <p:nvSpPr>
          <p:cNvPr id="7" name="Text 5"/>
          <p:cNvSpPr/>
          <p:nvPr/>
        </p:nvSpPr>
        <p:spPr>
          <a:xfrm>
            <a:off x="2892624" y="1572518"/>
            <a:ext cx="2838351" cy="272852"/>
          </a:xfrm>
          <a:prstGeom prst="rect">
            <a:avLst/>
          </a:prstGeom>
          <a:noFill/>
          <a:ln/>
        </p:spPr>
        <p:txBody>
          <a:bodyPr wrap="none" rtlCol="0" anchor="t"/>
          <a:lstStyle/>
          <a:p>
            <a:pPr defTabSz="761970">
              <a:lnSpc>
                <a:spcPts val="2149"/>
              </a:lnSpc>
            </a:pPr>
            <a:r>
              <a:rPr lang="en-US" sz="1719" b="1" kern="0" spc="-17" dirty="0">
                <a:solidFill>
                  <a:srgbClr val="FFFFFF"/>
                </a:solidFill>
                <a:latin typeface="Montserrat" pitchFamily="34" charset="0"/>
                <a:ea typeface="Montserrat" pitchFamily="34" charset="-122"/>
                <a:cs typeface="Montserrat" pitchFamily="34" charset="-120"/>
              </a:rPr>
              <a:t>Tailored Models by Genre</a:t>
            </a:r>
            <a:endParaRPr lang="en-US" sz="1719" dirty="0">
              <a:solidFill>
                <a:prstClr val="black"/>
              </a:solidFill>
              <a:latin typeface="Calibri" panose="020F0502020204030204"/>
            </a:endParaRPr>
          </a:p>
        </p:txBody>
      </p:sp>
      <p:sp>
        <p:nvSpPr>
          <p:cNvPr id="8" name="Text 6"/>
          <p:cNvSpPr/>
          <p:nvPr/>
        </p:nvSpPr>
        <p:spPr>
          <a:xfrm>
            <a:off x="2892624" y="1950144"/>
            <a:ext cx="3116064" cy="1309688"/>
          </a:xfrm>
          <a:prstGeom prst="rect">
            <a:avLst/>
          </a:prstGeom>
          <a:noFill/>
          <a:ln/>
        </p:spPr>
        <p:txBody>
          <a:bodyPr wrap="square" rtlCol="0" anchor="t"/>
          <a:lstStyle/>
          <a:p>
            <a:pPr defTabSz="761970">
              <a:lnSpc>
                <a:spcPts val="2062"/>
              </a:lnSpc>
            </a:pPr>
            <a:r>
              <a:rPr lang="en-US" sz="1375" dirty="0">
                <a:solidFill>
                  <a:srgbClr val="E2E6E9"/>
                </a:solidFill>
                <a:latin typeface="Source Sans Pro" pitchFamily="34" charset="0"/>
                <a:ea typeface="Source Sans Pro" pitchFamily="34" charset="-122"/>
                <a:cs typeface="Source Sans Pro" pitchFamily="34" charset="-120"/>
              </a:rPr>
              <a:t>Developing separate models for different news genres can improve the accuracy of fake news detection across diverse topics, addressing the nuances and unique characteristics of various content types.</a:t>
            </a:r>
            <a:endParaRPr lang="en-US" sz="1375" dirty="0">
              <a:solidFill>
                <a:prstClr val="black"/>
              </a:solidFill>
              <a:latin typeface="Calibri" panose="020F0502020204030204"/>
            </a:endParaRPr>
          </a:p>
        </p:txBody>
      </p:sp>
      <p:sp>
        <p:nvSpPr>
          <p:cNvPr id="9" name="Shape 7"/>
          <p:cNvSpPr/>
          <p:nvPr/>
        </p:nvSpPr>
        <p:spPr>
          <a:xfrm>
            <a:off x="6183312" y="1512491"/>
            <a:ext cx="392907" cy="392907"/>
          </a:xfrm>
          <a:prstGeom prst="roundRect">
            <a:avLst>
              <a:gd name="adj" fmla="val 13336"/>
            </a:avLst>
          </a:prstGeom>
          <a:solidFill>
            <a:srgbClr val="232629"/>
          </a:solidFill>
          <a:ln/>
        </p:spPr>
      </p:sp>
      <p:sp>
        <p:nvSpPr>
          <p:cNvPr id="10" name="Text 8"/>
          <p:cNvSpPr/>
          <p:nvPr/>
        </p:nvSpPr>
        <p:spPr>
          <a:xfrm>
            <a:off x="6303764" y="1545232"/>
            <a:ext cx="152003" cy="327422"/>
          </a:xfrm>
          <a:prstGeom prst="rect">
            <a:avLst/>
          </a:prstGeom>
          <a:noFill/>
          <a:ln/>
        </p:spPr>
        <p:txBody>
          <a:bodyPr wrap="none" rtlCol="0" anchor="t"/>
          <a:lstStyle/>
          <a:p>
            <a:pPr algn="ctr" defTabSz="761970">
              <a:lnSpc>
                <a:spcPts val="2578"/>
              </a:lnSpc>
            </a:pPr>
            <a:r>
              <a:rPr lang="en-US" sz="2062" b="1" kern="0" spc="-21" dirty="0">
                <a:solidFill>
                  <a:srgbClr val="FFFFFF"/>
                </a:solidFill>
                <a:latin typeface="Montserrat" pitchFamily="34" charset="0"/>
                <a:ea typeface="Montserrat" pitchFamily="34" charset="-122"/>
                <a:cs typeface="Montserrat" pitchFamily="34" charset="-120"/>
              </a:rPr>
              <a:t>2</a:t>
            </a:r>
            <a:endParaRPr lang="en-US" sz="2062" dirty="0">
              <a:solidFill>
                <a:prstClr val="black"/>
              </a:solidFill>
              <a:latin typeface="Calibri" panose="020F0502020204030204"/>
            </a:endParaRPr>
          </a:p>
        </p:txBody>
      </p:sp>
      <p:sp>
        <p:nvSpPr>
          <p:cNvPr id="11" name="Text 9"/>
          <p:cNvSpPr/>
          <p:nvPr/>
        </p:nvSpPr>
        <p:spPr>
          <a:xfrm>
            <a:off x="6750844" y="1572518"/>
            <a:ext cx="3071515" cy="272852"/>
          </a:xfrm>
          <a:prstGeom prst="rect">
            <a:avLst/>
          </a:prstGeom>
          <a:noFill/>
          <a:ln/>
        </p:spPr>
        <p:txBody>
          <a:bodyPr wrap="none" rtlCol="0" anchor="t"/>
          <a:lstStyle/>
          <a:p>
            <a:pPr defTabSz="761970">
              <a:lnSpc>
                <a:spcPts val="2149"/>
              </a:lnSpc>
            </a:pPr>
            <a:r>
              <a:rPr lang="en-US" sz="1719" b="1" kern="0" spc="-17" dirty="0">
                <a:solidFill>
                  <a:srgbClr val="FFFFFF"/>
                </a:solidFill>
                <a:latin typeface="Montserrat" pitchFamily="34" charset="0"/>
                <a:ea typeface="Montserrat" pitchFamily="34" charset="-122"/>
                <a:cs typeface="Montserrat" pitchFamily="34" charset="-120"/>
              </a:rPr>
              <a:t>Advanced Feature Creation</a:t>
            </a:r>
            <a:endParaRPr lang="en-US" sz="1719" dirty="0">
              <a:solidFill>
                <a:prstClr val="black"/>
              </a:solidFill>
              <a:latin typeface="Calibri" panose="020F0502020204030204"/>
            </a:endParaRPr>
          </a:p>
        </p:txBody>
      </p:sp>
      <p:sp>
        <p:nvSpPr>
          <p:cNvPr id="12" name="Text 10"/>
          <p:cNvSpPr/>
          <p:nvPr/>
        </p:nvSpPr>
        <p:spPr>
          <a:xfrm>
            <a:off x="6750845" y="1950144"/>
            <a:ext cx="3116064" cy="1833563"/>
          </a:xfrm>
          <a:prstGeom prst="rect">
            <a:avLst/>
          </a:prstGeom>
          <a:noFill/>
          <a:ln/>
        </p:spPr>
        <p:txBody>
          <a:bodyPr wrap="square" rtlCol="0" anchor="t"/>
          <a:lstStyle/>
          <a:p>
            <a:pPr defTabSz="761970">
              <a:lnSpc>
                <a:spcPts val="2062"/>
              </a:lnSpc>
            </a:pPr>
            <a:r>
              <a:rPr lang="en-US" sz="1375" dirty="0">
                <a:solidFill>
                  <a:srgbClr val="E2E6E9"/>
                </a:solidFill>
                <a:latin typeface="Source Sans Pro" pitchFamily="34" charset="0"/>
                <a:ea typeface="Source Sans Pro" pitchFamily="34" charset="-122"/>
                <a:cs typeface="Source Sans Pro" pitchFamily="34" charset="-120"/>
              </a:rPr>
              <a:t>Exploring the use of more sophisticated natural language processing techniques and incorporating additional contextual features can further enhance the models' understanding of news content and improve their ability to distinguish fake from genuine information.</a:t>
            </a:r>
            <a:endParaRPr lang="en-US" sz="1375" dirty="0">
              <a:solidFill>
                <a:prstClr val="black"/>
              </a:solidFill>
              <a:latin typeface="Calibri" panose="020F0502020204030204"/>
            </a:endParaRPr>
          </a:p>
        </p:txBody>
      </p:sp>
      <p:sp>
        <p:nvSpPr>
          <p:cNvPr id="13" name="Shape 11"/>
          <p:cNvSpPr/>
          <p:nvPr/>
        </p:nvSpPr>
        <p:spPr>
          <a:xfrm>
            <a:off x="2325092" y="4094757"/>
            <a:ext cx="392907" cy="392907"/>
          </a:xfrm>
          <a:prstGeom prst="roundRect">
            <a:avLst>
              <a:gd name="adj" fmla="val 13336"/>
            </a:avLst>
          </a:prstGeom>
          <a:solidFill>
            <a:srgbClr val="232629"/>
          </a:solidFill>
          <a:ln/>
        </p:spPr>
      </p:sp>
      <p:sp>
        <p:nvSpPr>
          <p:cNvPr id="14" name="Text 12"/>
          <p:cNvSpPr/>
          <p:nvPr/>
        </p:nvSpPr>
        <p:spPr>
          <a:xfrm>
            <a:off x="2445246" y="4127500"/>
            <a:ext cx="152499" cy="327422"/>
          </a:xfrm>
          <a:prstGeom prst="rect">
            <a:avLst/>
          </a:prstGeom>
          <a:noFill/>
          <a:ln/>
        </p:spPr>
        <p:txBody>
          <a:bodyPr wrap="none" rtlCol="0" anchor="t"/>
          <a:lstStyle/>
          <a:p>
            <a:pPr algn="ctr" defTabSz="761970">
              <a:lnSpc>
                <a:spcPts val="2578"/>
              </a:lnSpc>
            </a:pPr>
            <a:r>
              <a:rPr lang="en-US" sz="2062" b="1" kern="0" spc="-21" dirty="0">
                <a:solidFill>
                  <a:srgbClr val="FFFFFF"/>
                </a:solidFill>
                <a:latin typeface="Montserrat" pitchFamily="34" charset="0"/>
                <a:ea typeface="Montserrat" pitchFamily="34" charset="-122"/>
                <a:cs typeface="Montserrat" pitchFamily="34" charset="-120"/>
              </a:rPr>
              <a:t>3</a:t>
            </a:r>
            <a:endParaRPr lang="en-US" sz="2062" dirty="0">
              <a:solidFill>
                <a:prstClr val="black"/>
              </a:solidFill>
              <a:latin typeface="Calibri" panose="020F0502020204030204"/>
            </a:endParaRPr>
          </a:p>
        </p:txBody>
      </p:sp>
      <p:sp>
        <p:nvSpPr>
          <p:cNvPr id="15" name="Text 13"/>
          <p:cNvSpPr/>
          <p:nvPr/>
        </p:nvSpPr>
        <p:spPr>
          <a:xfrm>
            <a:off x="2892624" y="4154785"/>
            <a:ext cx="3116064" cy="545703"/>
          </a:xfrm>
          <a:prstGeom prst="rect">
            <a:avLst/>
          </a:prstGeom>
          <a:noFill/>
          <a:ln/>
        </p:spPr>
        <p:txBody>
          <a:bodyPr wrap="square" rtlCol="0" anchor="t"/>
          <a:lstStyle/>
          <a:p>
            <a:pPr defTabSz="761970">
              <a:lnSpc>
                <a:spcPts val="2149"/>
              </a:lnSpc>
            </a:pPr>
            <a:r>
              <a:rPr lang="en-US" sz="1719" b="1" kern="0" spc="-17" dirty="0">
                <a:solidFill>
                  <a:srgbClr val="FFFFFF"/>
                </a:solidFill>
                <a:latin typeface="Montserrat" pitchFamily="34" charset="0"/>
                <a:ea typeface="Montserrat" pitchFamily="34" charset="-122"/>
                <a:cs typeface="Montserrat" pitchFamily="34" charset="-120"/>
              </a:rPr>
              <a:t>Continuous Dataset Growth</a:t>
            </a:r>
            <a:endParaRPr lang="en-US" sz="1719" dirty="0">
              <a:solidFill>
                <a:prstClr val="black"/>
              </a:solidFill>
              <a:latin typeface="Calibri" panose="020F0502020204030204"/>
            </a:endParaRPr>
          </a:p>
        </p:txBody>
      </p:sp>
      <p:sp>
        <p:nvSpPr>
          <p:cNvPr id="16" name="Text 14"/>
          <p:cNvSpPr/>
          <p:nvPr/>
        </p:nvSpPr>
        <p:spPr>
          <a:xfrm>
            <a:off x="2892624" y="4805263"/>
            <a:ext cx="3116064" cy="1571625"/>
          </a:xfrm>
          <a:prstGeom prst="rect">
            <a:avLst/>
          </a:prstGeom>
          <a:noFill/>
          <a:ln/>
        </p:spPr>
        <p:txBody>
          <a:bodyPr wrap="square" rtlCol="0" anchor="t"/>
          <a:lstStyle/>
          <a:p>
            <a:pPr defTabSz="761970">
              <a:lnSpc>
                <a:spcPts val="2062"/>
              </a:lnSpc>
            </a:pPr>
            <a:r>
              <a:rPr lang="en-US" sz="1375" dirty="0">
                <a:solidFill>
                  <a:srgbClr val="E2E6E9"/>
                </a:solidFill>
                <a:latin typeface="Source Sans Pro" pitchFamily="34" charset="0"/>
                <a:ea typeface="Source Sans Pro" pitchFamily="34" charset="-122"/>
                <a:cs typeface="Source Sans Pro" pitchFamily="34" charset="-120"/>
              </a:rPr>
              <a:t>Expanding the dataset with news articles from various languages and sources will ensure broader coverage and better model generalization, enabling the detection of fake news across diverse cultural and linguistic boundaries.</a:t>
            </a:r>
            <a:endParaRPr lang="en-US" sz="1375" dirty="0">
              <a:solidFill>
                <a:prstClr val="black"/>
              </a:solidFill>
              <a:latin typeface="Calibri" panose="020F0502020204030204"/>
            </a:endParaRPr>
          </a:p>
        </p:txBody>
      </p:sp>
      <p:sp>
        <p:nvSpPr>
          <p:cNvPr id="17" name="Shape 15"/>
          <p:cNvSpPr/>
          <p:nvPr/>
        </p:nvSpPr>
        <p:spPr>
          <a:xfrm>
            <a:off x="6183312" y="4094757"/>
            <a:ext cx="392907" cy="392907"/>
          </a:xfrm>
          <a:prstGeom prst="roundRect">
            <a:avLst>
              <a:gd name="adj" fmla="val 13336"/>
            </a:avLst>
          </a:prstGeom>
          <a:solidFill>
            <a:srgbClr val="232629"/>
          </a:solidFill>
          <a:ln/>
        </p:spPr>
      </p:sp>
      <p:sp>
        <p:nvSpPr>
          <p:cNvPr id="18" name="Text 16"/>
          <p:cNvSpPr/>
          <p:nvPr/>
        </p:nvSpPr>
        <p:spPr>
          <a:xfrm>
            <a:off x="6290767" y="4127500"/>
            <a:ext cx="177899" cy="327422"/>
          </a:xfrm>
          <a:prstGeom prst="rect">
            <a:avLst/>
          </a:prstGeom>
          <a:noFill/>
          <a:ln/>
        </p:spPr>
        <p:txBody>
          <a:bodyPr wrap="none" rtlCol="0" anchor="t"/>
          <a:lstStyle/>
          <a:p>
            <a:pPr algn="ctr" defTabSz="761970">
              <a:lnSpc>
                <a:spcPts val="2578"/>
              </a:lnSpc>
            </a:pPr>
            <a:r>
              <a:rPr lang="en-US" sz="2062" b="1" kern="0" spc="-21" dirty="0">
                <a:solidFill>
                  <a:srgbClr val="FFFFFF"/>
                </a:solidFill>
                <a:latin typeface="Montserrat" pitchFamily="34" charset="0"/>
                <a:ea typeface="Montserrat" pitchFamily="34" charset="-122"/>
                <a:cs typeface="Montserrat" pitchFamily="34" charset="-120"/>
              </a:rPr>
              <a:t>4</a:t>
            </a:r>
            <a:endParaRPr lang="en-US" sz="2062" dirty="0">
              <a:solidFill>
                <a:prstClr val="black"/>
              </a:solidFill>
              <a:latin typeface="Calibri" panose="020F0502020204030204"/>
            </a:endParaRPr>
          </a:p>
        </p:txBody>
      </p:sp>
      <p:sp>
        <p:nvSpPr>
          <p:cNvPr id="19" name="Text 17"/>
          <p:cNvSpPr/>
          <p:nvPr/>
        </p:nvSpPr>
        <p:spPr>
          <a:xfrm>
            <a:off x="6750844" y="4154785"/>
            <a:ext cx="2333427" cy="272852"/>
          </a:xfrm>
          <a:prstGeom prst="rect">
            <a:avLst/>
          </a:prstGeom>
          <a:noFill/>
          <a:ln/>
        </p:spPr>
        <p:txBody>
          <a:bodyPr wrap="none" rtlCol="0" anchor="t"/>
          <a:lstStyle/>
          <a:p>
            <a:pPr defTabSz="761970">
              <a:lnSpc>
                <a:spcPts val="2149"/>
              </a:lnSpc>
            </a:pPr>
            <a:r>
              <a:rPr lang="en-US" sz="1719" b="1" kern="0" spc="-17" dirty="0">
                <a:solidFill>
                  <a:srgbClr val="FFFFFF"/>
                </a:solidFill>
                <a:latin typeface="Montserrat" pitchFamily="34" charset="0"/>
                <a:ea typeface="Montserrat" pitchFamily="34" charset="-122"/>
                <a:cs typeface="Montserrat" pitchFamily="34" charset="-120"/>
              </a:rPr>
              <a:t>Practical Application</a:t>
            </a:r>
            <a:endParaRPr lang="en-US" sz="1719" dirty="0">
              <a:solidFill>
                <a:prstClr val="black"/>
              </a:solidFill>
              <a:latin typeface="Calibri" panose="020F0502020204030204"/>
            </a:endParaRPr>
          </a:p>
        </p:txBody>
      </p:sp>
      <p:sp>
        <p:nvSpPr>
          <p:cNvPr id="20" name="Text 18"/>
          <p:cNvSpPr/>
          <p:nvPr/>
        </p:nvSpPr>
        <p:spPr>
          <a:xfrm>
            <a:off x="6750845" y="4532412"/>
            <a:ext cx="3116064" cy="1571625"/>
          </a:xfrm>
          <a:prstGeom prst="rect">
            <a:avLst/>
          </a:prstGeom>
          <a:noFill/>
          <a:ln/>
        </p:spPr>
        <p:txBody>
          <a:bodyPr wrap="square" rtlCol="0" anchor="t"/>
          <a:lstStyle/>
          <a:p>
            <a:pPr defTabSz="761970">
              <a:lnSpc>
                <a:spcPts val="2062"/>
              </a:lnSpc>
            </a:pPr>
            <a:r>
              <a:rPr lang="en-US" sz="1375" dirty="0">
                <a:solidFill>
                  <a:srgbClr val="E2E6E9"/>
                </a:solidFill>
                <a:latin typeface="Source Sans Pro" pitchFamily="34" charset="0"/>
                <a:ea typeface="Source Sans Pro" pitchFamily="34" charset="-122"/>
                <a:cs typeface="Source Sans Pro" pitchFamily="34" charset="-120"/>
              </a:rPr>
              <a:t>Implementing the developed models in real-world organizations and platforms can help detect and prevent the spread of false information, thereby maintaining trust, credibility, and transparency in digital communication.</a:t>
            </a:r>
            <a:endParaRPr lang="en-US" sz="1375" dirty="0">
              <a:solidFill>
                <a:prstClr val="black"/>
              </a:solidFill>
              <a:latin typeface="Calibri" panose="020F0502020204030204"/>
            </a:endParaRPr>
          </a:p>
        </p:txBody>
      </p:sp>
    </p:spTree>
    <p:extLst>
      <p:ext uri="{BB962C8B-B14F-4D97-AF65-F5344CB8AC3E}">
        <p14:creationId xmlns:p14="http://schemas.microsoft.com/office/powerpoint/2010/main" val="16636703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hape 1">
            <a:extLst>
              <a:ext uri="{FF2B5EF4-FFF2-40B4-BE49-F238E27FC236}">
                <a16:creationId xmlns:a16="http://schemas.microsoft.com/office/drawing/2014/main" id="{C7BBFBC5-4050-91E7-6C29-668F7F52DF77}"/>
              </a:ext>
            </a:extLst>
          </p:cNvPr>
          <p:cNvSpPr/>
          <p:nvPr/>
        </p:nvSpPr>
        <p:spPr>
          <a:xfrm>
            <a:off x="0" y="0"/>
            <a:ext cx="12192000" cy="6858000"/>
          </a:xfrm>
          <a:prstGeom prst="rect">
            <a:avLst/>
          </a:prstGeom>
          <a:solidFill>
            <a:srgbClr val="111213"/>
          </a:solidFill>
          <a:ln/>
        </p:spPr>
      </p:sp>
      <p:sp>
        <p:nvSpPr>
          <p:cNvPr id="2" name="Title 1">
            <a:extLst>
              <a:ext uri="{FF2B5EF4-FFF2-40B4-BE49-F238E27FC236}">
                <a16:creationId xmlns:a16="http://schemas.microsoft.com/office/drawing/2014/main" id="{0072C0DE-B5E8-3FD1-1BA5-68B4F87B9FEA}"/>
              </a:ext>
            </a:extLst>
          </p:cNvPr>
          <p:cNvSpPr>
            <a:spLocks noGrp="1"/>
          </p:cNvSpPr>
          <p:nvPr>
            <p:ph type="ctrTitle"/>
          </p:nvPr>
        </p:nvSpPr>
        <p:spPr>
          <a:xfrm>
            <a:off x="853831" y="-539262"/>
            <a:ext cx="5066250" cy="2900680"/>
          </a:xfrm>
        </p:spPr>
        <p:txBody>
          <a:bodyPr/>
          <a:lstStyle/>
          <a:p>
            <a:r>
              <a:rPr lang="en-IN" dirty="0">
                <a:solidFill>
                  <a:schemeClr val="bg1"/>
                </a:solidFill>
              </a:rPr>
              <a:t>Team MEMBERS</a:t>
            </a:r>
            <a:br>
              <a:rPr lang="en-IN" dirty="0">
                <a:solidFill>
                  <a:schemeClr val="bg1"/>
                </a:solidFill>
              </a:rPr>
            </a:br>
            <a:r>
              <a:rPr lang="en-IN" sz="2400" dirty="0">
                <a:solidFill>
                  <a:schemeClr val="bg1"/>
                </a:solidFill>
              </a:rPr>
              <a:t>CSE-6D Group 10</a:t>
            </a:r>
          </a:p>
        </p:txBody>
      </p:sp>
      <p:pic>
        <p:nvPicPr>
          <p:cNvPr id="10" name="Picture Placeholder 9">
            <a:extLst>
              <a:ext uri="{FF2B5EF4-FFF2-40B4-BE49-F238E27FC236}">
                <a16:creationId xmlns:a16="http://schemas.microsoft.com/office/drawing/2014/main" id="{7AD3BC65-6FEF-D400-1B1A-D96CB61A5DF5}"/>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l="23574" r="23574" b="-3834"/>
          <a:stretch/>
        </p:blipFill>
        <p:spPr>
          <a:xfrm>
            <a:off x="5945154" y="0"/>
            <a:ext cx="6246846" cy="7143994"/>
          </a:xfrm>
          <a:prstGeom prst="parallelogram">
            <a:avLst>
              <a:gd name="adj" fmla="val 21059"/>
            </a:avLst>
          </a:prstGeom>
        </p:spPr>
      </p:pic>
      <p:sp>
        <p:nvSpPr>
          <p:cNvPr id="14" name="TextBox 13">
            <a:extLst>
              <a:ext uri="{FF2B5EF4-FFF2-40B4-BE49-F238E27FC236}">
                <a16:creationId xmlns:a16="http://schemas.microsoft.com/office/drawing/2014/main" id="{46A5686E-0F20-8578-85AE-AE10A809564E}"/>
              </a:ext>
            </a:extLst>
          </p:cNvPr>
          <p:cNvSpPr txBox="1"/>
          <p:nvPr/>
        </p:nvSpPr>
        <p:spPr>
          <a:xfrm>
            <a:off x="1144996" y="3429000"/>
            <a:ext cx="4483920" cy="1806648"/>
          </a:xfrm>
          <a:prstGeom prst="rect">
            <a:avLst/>
          </a:prstGeom>
          <a:noFill/>
        </p:spPr>
        <p:txBody>
          <a:bodyPr wrap="none" rtlCol="0">
            <a:spAutoFit/>
          </a:body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IN" sz="2400" b="0" i="0" u="none" strike="noStrike" kern="1200" cap="all" spc="0" normalizeH="0" baseline="0" noProof="0">
                <a:ln>
                  <a:noFill/>
                </a:ln>
                <a:solidFill>
                  <a:srgbClr val="FFFFFF"/>
                </a:solidFill>
                <a:effectLst/>
                <a:uLnTx/>
                <a:uFillTx/>
                <a:latin typeface="Calibri Light"/>
                <a:ea typeface="+mn-ea"/>
                <a:cs typeface="+mn-cs"/>
              </a:rPr>
              <a:t>1. VIPUL VIBHAS SINGH(20214085)</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IN" sz="2400" b="0" i="0" u="none" strike="noStrike" kern="1200" cap="all" spc="0" normalizeH="0" baseline="0" noProof="0">
                <a:ln>
                  <a:noFill/>
                </a:ln>
                <a:solidFill>
                  <a:srgbClr val="FFFFFF"/>
                </a:solidFill>
                <a:effectLst/>
                <a:uLnTx/>
                <a:uFillTx/>
                <a:latin typeface="Calibri Light"/>
                <a:ea typeface="+mn-ea"/>
                <a:cs typeface="+mn-cs"/>
              </a:rPr>
              <a:t>2. Vikas kumar Patel(20214084)</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IN" sz="2400" b="0" i="0" u="none" strike="noStrike" kern="1200" cap="all" spc="0" normalizeH="0" baseline="0" noProof="0">
                <a:ln>
                  <a:noFill/>
                </a:ln>
                <a:solidFill>
                  <a:srgbClr val="FFFFFF"/>
                </a:solidFill>
                <a:effectLst/>
                <a:uLnTx/>
                <a:uFillTx/>
                <a:latin typeface="Calibri Light"/>
                <a:ea typeface="+mn-ea"/>
                <a:cs typeface="+mn-cs"/>
              </a:rPr>
              <a:t>3. Seemant Singh(20214192)</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IN" sz="2400" b="0" i="0" u="none" strike="noStrike" kern="1200" cap="all" spc="0" normalizeH="0" baseline="0" noProof="0">
                <a:ln>
                  <a:noFill/>
                </a:ln>
                <a:solidFill>
                  <a:srgbClr val="FFFFFF"/>
                </a:solidFill>
                <a:effectLst/>
                <a:uLnTx/>
                <a:uFillTx/>
                <a:latin typeface="Calibri Light"/>
                <a:ea typeface="+mn-ea"/>
                <a:cs typeface="+mn-cs"/>
              </a:rPr>
              <a:t>4. SANGRAM SINGH(20214231)</a:t>
            </a:r>
            <a:endParaRPr kumimoji="0" lang="en-IN" sz="2400" b="0" i="0" u="none" strike="noStrike" kern="1200" cap="all" spc="0" normalizeH="0" baseline="0" noProof="0" dirty="0">
              <a:ln>
                <a:noFill/>
              </a:ln>
              <a:solidFill>
                <a:srgbClr val="FFFFFF"/>
              </a:solidFill>
              <a:effectLst/>
              <a:uLnTx/>
              <a:uFillTx/>
              <a:latin typeface="Calibri Light"/>
              <a:ea typeface="+mn-ea"/>
              <a:cs typeface="+mn-cs"/>
            </a:endParaRPr>
          </a:p>
        </p:txBody>
      </p:sp>
    </p:spTree>
    <p:extLst>
      <p:ext uri="{BB962C8B-B14F-4D97-AF65-F5344CB8AC3E}">
        <p14:creationId xmlns:p14="http://schemas.microsoft.com/office/powerpoint/2010/main" val="24602142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181A1B"/>
          </a:solidFill>
          <a:ln/>
        </p:spPr>
      </p:sp>
      <p:sp>
        <p:nvSpPr>
          <p:cNvPr id="3" name="Shape 1"/>
          <p:cNvSpPr/>
          <p:nvPr/>
        </p:nvSpPr>
        <p:spPr>
          <a:xfrm>
            <a:off x="0" y="0"/>
            <a:ext cx="12192000" cy="6858000"/>
          </a:xfrm>
          <a:prstGeom prst="rect">
            <a:avLst/>
          </a:prstGeom>
          <a:solidFill>
            <a:srgbClr val="111213"/>
          </a:solidFill>
          <a:ln/>
        </p:spPr>
        <p:txBody>
          <a:bodyPr/>
          <a:lstStyle/>
          <a:p>
            <a:endParaRPr lang="en-IN" dirty="0"/>
          </a:p>
        </p:txBody>
      </p:sp>
      <p:sp>
        <p:nvSpPr>
          <p:cNvPr id="4" name="Text 2"/>
          <p:cNvSpPr/>
          <p:nvPr/>
        </p:nvSpPr>
        <p:spPr>
          <a:xfrm>
            <a:off x="2192192" y="1561370"/>
            <a:ext cx="7521575" cy="545803"/>
          </a:xfrm>
          <a:prstGeom prst="rect">
            <a:avLst/>
          </a:prstGeom>
          <a:noFill/>
          <a:ln/>
        </p:spPr>
        <p:txBody>
          <a:bodyPr wrap="none" rtlCol="0" anchor="t"/>
          <a:lstStyle/>
          <a:p>
            <a:pPr defTabSz="761970">
              <a:lnSpc>
                <a:spcPts val="4297"/>
              </a:lnSpc>
            </a:pPr>
            <a:r>
              <a:rPr lang="en-US" sz="3438" b="1" kern="0" spc="-34" dirty="0">
                <a:solidFill>
                  <a:srgbClr val="FFFFFF"/>
                </a:solidFill>
                <a:latin typeface="Montserrat" pitchFamily="34" charset="0"/>
                <a:ea typeface="Montserrat" pitchFamily="34" charset="-122"/>
                <a:cs typeface="Montserrat" pitchFamily="34" charset="-120"/>
              </a:rPr>
              <a:t>References</a:t>
            </a:r>
            <a:endParaRPr lang="en-US" sz="3438" dirty="0">
              <a:solidFill>
                <a:prstClr val="black"/>
              </a:solidFill>
              <a:latin typeface="Calibri" panose="020F0502020204030204"/>
            </a:endParaRPr>
          </a:p>
        </p:txBody>
      </p:sp>
      <p:sp>
        <p:nvSpPr>
          <p:cNvPr id="8" name="Text 6"/>
          <p:cNvSpPr/>
          <p:nvPr/>
        </p:nvSpPr>
        <p:spPr>
          <a:xfrm>
            <a:off x="2192192" y="2730499"/>
            <a:ext cx="8428916" cy="3248269"/>
          </a:xfrm>
          <a:prstGeom prst="rect">
            <a:avLst/>
          </a:prstGeom>
          <a:noFill/>
          <a:ln/>
        </p:spPr>
        <p:txBody>
          <a:bodyPr wrap="square" rtlCol="0" anchor="t"/>
          <a:lstStyle/>
          <a:p>
            <a:pPr defTabSz="761970">
              <a:lnSpc>
                <a:spcPts val="2062"/>
              </a:lnSpc>
            </a:pPr>
            <a:r>
              <a:rPr lang="en-GB" sz="1400" dirty="0">
                <a:solidFill>
                  <a:srgbClr val="E2E6E9"/>
                </a:solidFill>
                <a:latin typeface="Source Sans Pro" pitchFamily="34" charset="0"/>
                <a:ea typeface="Source Sans Pro" pitchFamily="34" charset="-122"/>
                <a:cs typeface="Source Sans Pro" pitchFamily="34" charset="-120"/>
              </a:rPr>
              <a:t> 1.  A. S. A. Ahmed, A. Abidin, M. A. </a:t>
            </a:r>
            <a:r>
              <a:rPr lang="en-GB" sz="1400" dirty="0" err="1">
                <a:solidFill>
                  <a:srgbClr val="E2E6E9"/>
                </a:solidFill>
                <a:latin typeface="Source Sans Pro" pitchFamily="34" charset="0"/>
                <a:ea typeface="Source Sans Pro" pitchFamily="34" charset="-122"/>
                <a:cs typeface="Source Sans Pro" pitchFamily="34" charset="-120"/>
              </a:rPr>
              <a:t>Maarof</a:t>
            </a:r>
            <a:r>
              <a:rPr lang="en-GB" sz="1400" dirty="0">
                <a:solidFill>
                  <a:srgbClr val="E2E6E9"/>
                </a:solidFill>
                <a:latin typeface="Source Sans Pro" pitchFamily="34" charset="0"/>
                <a:ea typeface="Source Sans Pro" pitchFamily="34" charset="-122"/>
                <a:cs typeface="Source Sans Pro" pitchFamily="34" charset="-120"/>
              </a:rPr>
              <a:t>, and R. A. Rashid, ”Fake news detection: A survey,” IEEE Access, vol. 9, 	pp. 113051-113071, 2021. </a:t>
            </a:r>
            <a:r>
              <a:rPr lang="en-GB" sz="1400" dirty="0" err="1">
                <a:solidFill>
                  <a:srgbClr val="E2E6E9"/>
                </a:solidFill>
                <a:latin typeface="Source Sans Pro" pitchFamily="34" charset="0"/>
                <a:ea typeface="Source Sans Pro" pitchFamily="34" charset="-122"/>
                <a:cs typeface="Source Sans Pro" pitchFamily="34" charset="-120"/>
              </a:rPr>
              <a:t>doi</a:t>
            </a:r>
            <a:r>
              <a:rPr lang="en-GB" sz="1400" dirty="0">
                <a:solidFill>
                  <a:srgbClr val="E2E6E9"/>
                </a:solidFill>
                <a:latin typeface="Source Sans Pro" pitchFamily="34" charset="0"/>
                <a:ea typeface="Source Sans Pro" pitchFamily="34" charset="-122"/>
                <a:cs typeface="Source Sans Pro" pitchFamily="34" charset="-120"/>
              </a:rPr>
              <a:t>: 10.1109/ACCESS.2021.3104178</a:t>
            </a:r>
          </a:p>
          <a:p>
            <a:pPr defTabSz="761970">
              <a:lnSpc>
                <a:spcPts val="2062"/>
              </a:lnSpc>
            </a:pPr>
            <a:r>
              <a:rPr lang="en-GB" sz="1400" dirty="0">
                <a:solidFill>
                  <a:srgbClr val="E2E6E9"/>
                </a:solidFill>
                <a:latin typeface="Source Sans Pro" pitchFamily="34" charset="0"/>
                <a:ea typeface="Source Sans Pro" pitchFamily="34" charset="-122"/>
                <a:cs typeface="Source Sans Pro" pitchFamily="34" charset="-120"/>
              </a:rPr>
              <a:t> 2.  M. F. Hossain, M. M. Islam, M. A. H. Khan, and J. J. Jung, ”Fake news detection using hybrid machine learning 	algorithms,” IEEE Access, vol. 8, pp. 233350233364, 2020. </a:t>
            </a:r>
            <a:r>
              <a:rPr lang="en-GB" sz="1400" dirty="0" err="1">
                <a:solidFill>
                  <a:srgbClr val="E2E6E9"/>
                </a:solidFill>
                <a:latin typeface="Source Sans Pro" pitchFamily="34" charset="0"/>
                <a:ea typeface="Source Sans Pro" pitchFamily="34" charset="-122"/>
                <a:cs typeface="Source Sans Pro" pitchFamily="34" charset="-120"/>
              </a:rPr>
              <a:t>doi</a:t>
            </a:r>
            <a:r>
              <a:rPr lang="en-GB" sz="1400" dirty="0">
                <a:solidFill>
                  <a:srgbClr val="E2E6E9"/>
                </a:solidFill>
                <a:latin typeface="Source Sans Pro" pitchFamily="34" charset="0"/>
                <a:ea typeface="Source Sans Pro" pitchFamily="34" charset="-122"/>
                <a:cs typeface="Source Sans Pro" pitchFamily="34" charset="-120"/>
              </a:rPr>
              <a:t>: 10.1109/ACCESS.2020.3041149</a:t>
            </a:r>
          </a:p>
          <a:p>
            <a:pPr defTabSz="761970">
              <a:lnSpc>
                <a:spcPts val="2062"/>
              </a:lnSpc>
            </a:pPr>
            <a:r>
              <a:rPr lang="en-GB" sz="1400" dirty="0">
                <a:solidFill>
                  <a:srgbClr val="E2E6E9"/>
                </a:solidFill>
                <a:latin typeface="Source Sans Pro" pitchFamily="34" charset="0"/>
                <a:ea typeface="Source Sans Pro" pitchFamily="34" charset="-122"/>
                <a:cs typeface="Source Sans Pro" pitchFamily="34" charset="-120"/>
              </a:rPr>
              <a:t> 3. S. Asghar, S. Mahmood, and H. Kamran, ”Fake news detection using machine learning: A survey,” IEEE 	Access, vol. 9, pp. 57613-57639, 2021. </a:t>
            </a:r>
            <a:r>
              <a:rPr lang="en-GB" sz="1400" dirty="0" err="1">
                <a:solidFill>
                  <a:srgbClr val="E2E6E9"/>
                </a:solidFill>
                <a:latin typeface="Source Sans Pro" pitchFamily="34" charset="0"/>
                <a:ea typeface="Source Sans Pro" pitchFamily="34" charset="-122"/>
                <a:cs typeface="Source Sans Pro" pitchFamily="34" charset="-120"/>
              </a:rPr>
              <a:t>doi</a:t>
            </a:r>
            <a:r>
              <a:rPr lang="en-GB" sz="1400" dirty="0">
                <a:solidFill>
                  <a:srgbClr val="E2E6E9"/>
                </a:solidFill>
                <a:latin typeface="Source Sans Pro" pitchFamily="34" charset="0"/>
                <a:ea typeface="Source Sans Pro" pitchFamily="34" charset="-122"/>
                <a:cs typeface="Source Sans Pro" pitchFamily="34" charset="-120"/>
              </a:rPr>
              <a:t>: 10.1109/ACCESS.2021.3075392</a:t>
            </a:r>
          </a:p>
          <a:p>
            <a:pPr defTabSz="761970">
              <a:lnSpc>
                <a:spcPts val="2062"/>
              </a:lnSpc>
            </a:pPr>
            <a:r>
              <a:rPr lang="en-GB" sz="1400" dirty="0">
                <a:solidFill>
                  <a:srgbClr val="E2E6E9"/>
                </a:solidFill>
                <a:latin typeface="Source Sans Pro" pitchFamily="34" charset="0"/>
                <a:ea typeface="Source Sans Pro" pitchFamily="34" charset="-122"/>
                <a:cs typeface="Source Sans Pro" pitchFamily="34" charset="-120"/>
              </a:rPr>
              <a:t>4. J. Brownlee, ”Machine Learning Mastery,” 7 December 2018. [Online]. 	</a:t>
            </a:r>
            <a:r>
              <a:rPr lang="en-GB" sz="1400" dirty="0" err="1">
                <a:solidFill>
                  <a:srgbClr val="E2E6E9"/>
                </a:solidFill>
                <a:latin typeface="Source Sans Pro" pitchFamily="34" charset="0"/>
                <a:ea typeface="Source Sans Pro" pitchFamily="34" charset="-122"/>
                <a:cs typeface="Source Sans Pro" pitchFamily="34" charset="-120"/>
              </a:rPr>
              <a:t>Available:https</a:t>
            </a:r>
            <a:r>
              <a:rPr lang="en-GB" sz="1400" dirty="0">
                <a:solidFill>
                  <a:srgbClr val="E2E6E9"/>
                </a:solidFill>
                <a:latin typeface="Source Sans Pro" pitchFamily="34" charset="0"/>
                <a:ea typeface="Source Sans Pro" pitchFamily="34" charset="-122"/>
                <a:cs typeface="Source Sans Pro" pitchFamily="34" charset="-120"/>
              </a:rPr>
              <a:t>://machinelearningmastery.com/earlystopping-to-avoid-overtraining-neural-network</a:t>
            </a:r>
          </a:p>
          <a:p>
            <a:pPr defTabSz="761970">
              <a:lnSpc>
                <a:spcPts val="2062"/>
              </a:lnSpc>
            </a:pPr>
            <a:r>
              <a:rPr lang="en-GB" sz="1400" dirty="0">
                <a:solidFill>
                  <a:srgbClr val="E2E6E9"/>
                </a:solidFill>
                <a:latin typeface="Source Sans Pro" pitchFamily="34" charset="0"/>
                <a:ea typeface="Source Sans Pro" pitchFamily="34" charset="-122"/>
                <a:cs typeface="Source Sans Pro" pitchFamily="34" charset="-120"/>
              </a:rPr>
              <a:t>	models/. [Accessed 23 November 2019].</a:t>
            </a:r>
          </a:p>
          <a:p>
            <a:pPr defTabSz="761970">
              <a:lnSpc>
                <a:spcPts val="2062"/>
              </a:lnSpc>
            </a:pPr>
            <a:r>
              <a:rPr lang="en-GB" sz="1400" dirty="0">
                <a:solidFill>
                  <a:srgbClr val="E2E6E9"/>
                </a:solidFill>
                <a:latin typeface="Source Sans Pro" pitchFamily="34" charset="0"/>
                <a:ea typeface="Source Sans Pro" pitchFamily="34" charset="-122"/>
                <a:cs typeface="Source Sans Pro" pitchFamily="34" charset="-120"/>
              </a:rPr>
              <a:t> 5.  Pearson’s Machine Learning by </a:t>
            </a:r>
            <a:r>
              <a:rPr lang="en-GB" sz="1400" dirty="0" err="1">
                <a:solidFill>
                  <a:srgbClr val="E2E6E9"/>
                </a:solidFill>
                <a:latin typeface="Source Sans Pro" pitchFamily="34" charset="0"/>
                <a:ea typeface="Source Sans Pro" pitchFamily="34" charset="-122"/>
                <a:cs typeface="Source Sans Pro" pitchFamily="34" charset="-120"/>
              </a:rPr>
              <a:t>Saikat</a:t>
            </a:r>
            <a:r>
              <a:rPr lang="en-GB" sz="1400" dirty="0">
                <a:solidFill>
                  <a:srgbClr val="E2E6E9"/>
                </a:solidFill>
                <a:latin typeface="Source Sans Pro" pitchFamily="34" charset="0"/>
                <a:ea typeface="Source Sans Pro" pitchFamily="34" charset="-122"/>
                <a:cs typeface="Source Sans Pro" pitchFamily="34" charset="-120"/>
              </a:rPr>
              <a:t> Dutt, Subramanian </a:t>
            </a:r>
            <a:r>
              <a:rPr lang="en-GB" sz="1400" dirty="0" err="1">
                <a:solidFill>
                  <a:srgbClr val="E2E6E9"/>
                </a:solidFill>
                <a:latin typeface="Source Sans Pro" pitchFamily="34" charset="0"/>
                <a:ea typeface="Source Sans Pro" pitchFamily="34" charset="-122"/>
                <a:cs typeface="Source Sans Pro" pitchFamily="34" charset="-120"/>
              </a:rPr>
              <a:t>Chandramouli</a:t>
            </a:r>
            <a:r>
              <a:rPr lang="en-GB" sz="1400" dirty="0">
                <a:solidFill>
                  <a:srgbClr val="E2E6E9"/>
                </a:solidFill>
                <a:latin typeface="Source Sans Pro" pitchFamily="34" charset="0"/>
                <a:ea typeface="Source Sans Pro" pitchFamily="34" charset="-122"/>
                <a:cs typeface="Source Sans Pro" pitchFamily="34" charset="-120"/>
              </a:rPr>
              <a:t> and Amit Kumar Das</a:t>
            </a:r>
          </a:p>
        </p:txBody>
      </p:sp>
      <p:sp>
        <p:nvSpPr>
          <p:cNvPr id="10" name="Text 8"/>
          <p:cNvSpPr/>
          <p:nvPr/>
        </p:nvSpPr>
        <p:spPr>
          <a:xfrm>
            <a:off x="6303764" y="1545232"/>
            <a:ext cx="152003" cy="327422"/>
          </a:xfrm>
          <a:prstGeom prst="rect">
            <a:avLst/>
          </a:prstGeom>
          <a:noFill/>
          <a:ln/>
        </p:spPr>
        <p:txBody>
          <a:bodyPr wrap="none" rtlCol="0" anchor="t"/>
          <a:lstStyle/>
          <a:p>
            <a:pPr algn="ctr" defTabSz="761970">
              <a:lnSpc>
                <a:spcPts val="2578"/>
              </a:lnSpc>
            </a:pPr>
            <a:endParaRPr lang="en-US" sz="2062" dirty="0">
              <a:solidFill>
                <a:prstClr val="black"/>
              </a:solidFill>
              <a:latin typeface="Calibri" panose="020F0502020204030204"/>
            </a:endParaRPr>
          </a:p>
        </p:txBody>
      </p:sp>
      <p:sp>
        <p:nvSpPr>
          <p:cNvPr id="14" name="Text 12"/>
          <p:cNvSpPr/>
          <p:nvPr/>
        </p:nvSpPr>
        <p:spPr>
          <a:xfrm>
            <a:off x="2445246" y="4127500"/>
            <a:ext cx="152499" cy="327422"/>
          </a:xfrm>
          <a:prstGeom prst="rect">
            <a:avLst/>
          </a:prstGeom>
          <a:noFill/>
          <a:ln/>
        </p:spPr>
        <p:txBody>
          <a:bodyPr wrap="none" rtlCol="0" anchor="t"/>
          <a:lstStyle/>
          <a:p>
            <a:pPr algn="ctr" defTabSz="761970">
              <a:lnSpc>
                <a:spcPts val="2578"/>
              </a:lnSpc>
            </a:pPr>
            <a:endParaRPr lang="en-US" sz="2062" dirty="0">
              <a:solidFill>
                <a:prstClr val="black"/>
              </a:solidFill>
              <a:latin typeface="Calibri" panose="020F0502020204030204"/>
            </a:endParaRPr>
          </a:p>
        </p:txBody>
      </p:sp>
      <p:sp>
        <p:nvSpPr>
          <p:cNvPr id="18" name="Text 16"/>
          <p:cNvSpPr/>
          <p:nvPr/>
        </p:nvSpPr>
        <p:spPr>
          <a:xfrm>
            <a:off x="6290767" y="4127500"/>
            <a:ext cx="177899" cy="327422"/>
          </a:xfrm>
          <a:prstGeom prst="rect">
            <a:avLst/>
          </a:prstGeom>
          <a:noFill/>
          <a:ln/>
        </p:spPr>
        <p:txBody>
          <a:bodyPr wrap="none" rtlCol="0" anchor="t"/>
          <a:lstStyle/>
          <a:p>
            <a:pPr algn="ctr" defTabSz="761970">
              <a:lnSpc>
                <a:spcPts val="2578"/>
              </a:lnSpc>
            </a:pPr>
            <a:endParaRPr lang="en-US" sz="2062" dirty="0">
              <a:solidFill>
                <a:prstClr val="black"/>
              </a:solidFill>
              <a:latin typeface="Calibri" panose="020F0502020204030204"/>
            </a:endParaRPr>
          </a:p>
        </p:txBody>
      </p:sp>
    </p:spTree>
    <p:extLst>
      <p:ext uri="{BB962C8B-B14F-4D97-AF65-F5344CB8AC3E}">
        <p14:creationId xmlns:p14="http://schemas.microsoft.com/office/powerpoint/2010/main" val="13493872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11" descr="A close up of dots&#10;">
            <a:extLst>
              <a:ext uri="{FF2B5EF4-FFF2-40B4-BE49-F238E27FC236}">
                <a16:creationId xmlns:a16="http://schemas.microsoft.com/office/drawing/2014/main" id="{030E03B4-DAB0-F43D-4B1C-C54F75E621A1}"/>
              </a:ext>
            </a:extLst>
          </p:cNvPr>
          <p:cNvPicPr>
            <a:picLocks noGrp="1" noChangeAspect="1"/>
          </p:cNvPicPr>
          <p:nvPr>
            <p:ph type="pic" sz="quarter" idx="11"/>
          </p:nvPr>
        </p:nvPicPr>
        <p:blipFill>
          <a:blip r:embed="rId2"/>
          <a:srcRect/>
          <a:stretch/>
        </p:blipFill>
        <p:spPr>
          <a:xfrm>
            <a:off x="0" y="0"/>
            <a:ext cx="12192000" cy="6858000"/>
          </a:xfrm>
        </p:spPr>
      </p:pic>
      <p:sp>
        <p:nvSpPr>
          <p:cNvPr id="7" name="Title 6">
            <a:extLst>
              <a:ext uri="{FF2B5EF4-FFF2-40B4-BE49-F238E27FC236}">
                <a16:creationId xmlns:a16="http://schemas.microsoft.com/office/drawing/2014/main" id="{4AB1CD4B-2C7F-1593-8E69-B7450F3DCAD6}"/>
              </a:ext>
            </a:extLst>
          </p:cNvPr>
          <p:cNvSpPr>
            <a:spLocks noGrp="1"/>
          </p:cNvSpPr>
          <p:nvPr>
            <p:ph type="title"/>
          </p:nvPr>
        </p:nvSpPr>
        <p:spPr>
          <a:xfrm>
            <a:off x="1239345" y="1306092"/>
            <a:ext cx="9467127" cy="2527911"/>
          </a:xfrm>
        </p:spPr>
        <p:txBody>
          <a:bodyPr/>
          <a:lstStyle/>
          <a:p>
            <a:r>
              <a:rPr lang="en-US" dirty="0"/>
              <a:t>THANK YOU</a:t>
            </a:r>
          </a:p>
        </p:txBody>
      </p:sp>
    </p:spTree>
    <p:extLst>
      <p:ext uri="{BB962C8B-B14F-4D97-AF65-F5344CB8AC3E}">
        <p14:creationId xmlns:p14="http://schemas.microsoft.com/office/powerpoint/2010/main" val="21844722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975C36-617B-795C-5A2B-325EA34F1697}"/>
            </a:ext>
          </a:extLst>
        </p:cNvPr>
        <p:cNvGrpSpPr/>
        <p:nvPr/>
      </p:nvGrpSpPr>
      <p:grpSpPr>
        <a:xfrm>
          <a:off x="0" y="0"/>
          <a:ext cx="0" cy="0"/>
          <a:chOff x="0" y="0"/>
          <a:chExt cx="0" cy="0"/>
        </a:xfrm>
      </p:grpSpPr>
      <p:sp>
        <p:nvSpPr>
          <p:cNvPr id="8" name="Shape 1">
            <a:extLst>
              <a:ext uri="{FF2B5EF4-FFF2-40B4-BE49-F238E27FC236}">
                <a16:creationId xmlns:a16="http://schemas.microsoft.com/office/drawing/2014/main" id="{6989C372-82A5-3B78-A9BA-5957DFB1B9C6}"/>
              </a:ext>
            </a:extLst>
          </p:cNvPr>
          <p:cNvSpPr/>
          <p:nvPr/>
        </p:nvSpPr>
        <p:spPr>
          <a:xfrm>
            <a:off x="0" y="0"/>
            <a:ext cx="12192000" cy="6858000"/>
          </a:xfrm>
          <a:prstGeom prst="rect">
            <a:avLst/>
          </a:prstGeom>
          <a:solidFill>
            <a:srgbClr val="111213"/>
          </a:solidFill>
          <a:ln/>
        </p:spPr>
      </p:sp>
      <p:sp>
        <p:nvSpPr>
          <p:cNvPr id="2" name="Title 1">
            <a:extLst>
              <a:ext uri="{FF2B5EF4-FFF2-40B4-BE49-F238E27FC236}">
                <a16:creationId xmlns:a16="http://schemas.microsoft.com/office/drawing/2014/main" id="{081AD706-11EF-C258-EBD5-C4EEFEAACF16}"/>
              </a:ext>
            </a:extLst>
          </p:cNvPr>
          <p:cNvSpPr>
            <a:spLocks noGrp="1"/>
          </p:cNvSpPr>
          <p:nvPr>
            <p:ph type="title"/>
          </p:nvPr>
        </p:nvSpPr>
        <p:spPr>
          <a:xfrm>
            <a:off x="6562816" y="-1195753"/>
            <a:ext cx="4837176" cy="1993392"/>
          </a:xfrm>
          <a:noFill/>
        </p:spPr>
        <p:txBody>
          <a:bodyPr anchor="b">
            <a:noAutofit/>
          </a:bodyPr>
          <a:lstStyle/>
          <a:p>
            <a:r>
              <a:rPr lang="en-US" dirty="0">
                <a:solidFill>
                  <a:schemeClr val="bg1"/>
                </a:solidFill>
              </a:rPr>
              <a:t>CONTENTS</a:t>
            </a:r>
          </a:p>
        </p:txBody>
      </p:sp>
      <p:pic>
        <p:nvPicPr>
          <p:cNvPr id="15" name="Picture Placeholder 14" descr="A group of people sitting around a table">
            <a:extLst>
              <a:ext uri="{FF2B5EF4-FFF2-40B4-BE49-F238E27FC236}">
                <a16:creationId xmlns:a16="http://schemas.microsoft.com/office/drawing/2014/main" id="{E4DF753A-3575-A0D9-5135-8A94308DC038}"/>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2" r="2"/>
          <a:stretch/>
        </p:blipFill>
        <p:spPr>
          <a:xfrm>
            <a:off x="-28882" y="8792"/>
            <a:ext cx="6115050" cy="6858000"/>
          </a:xfrm>
        </p:spPr>
      </p:pic>
      <p:sp>
        <p:nvSpPr>
          <p:cNvPr id="3" name="Content Placeholder 2">
            <a:extLst>
              <a:ext uri="{FF2B5EF4-FFF2-40B4-BE49-F238E27FC236}">
                <a16:creationId xmlns:a16="http://schemas.microsoft.com/office/drawing/2014/main" id="{992EC4A8-49EE-CF82-CFDC-BA9308ED0D65}"/>
              </a:ext>
            </a:extLst>
          </p:cNvPr>
          <p:cNvSpPr>
            <a:spLocks noGrp="1"/>
          </p:cNvSpPr>
          <p:nvPr>
            <p:ph idx="1"/>
          </p:nvPr>
        </p:nvSpPr>
        <p:spPr>
          <a:xfrm>
            <a:off x="6562816" y="931984"/>
            <a:ext cx="4837174" cy="5565531"/>
          </a:xfrm>
          <a:noFill/>
        </p:spPr>
        <p:txBody>
          <a:bodyPr anchor="t">
            <a:normAutofit/>
          </a:bodyPr>
          <a:lstStyle/>
          <a:p>
            <a:r>
              <a:rPr lang="en-US" dirty="0">
                <a:solidFill>
                  <a:schemeClr val="bg1"/>
                </a:solidFill>
              </a:rPr>
              <a:t>INTRODUCTION</a:t>
            </a:r>
          </a:p>
          <a:p>
            <a:r>
              <a:rPr lang="en-US" dirty="0">
                <a:solidFill>
                  <a:schemeClr val="bg1"/>
                </a:solidFill>
              </a:rPr>
              <a:t>MOTIVATION</a:t>
            </a:r>
          </a:p>
          <a:p>
            <a:r>
              <a:rPr lang="en-US" dirty="0">
                <a:solidFill>
                  <a:schemeClr val="bg1"/>
                </a:solidFill>
              </a:rPr>
              <a:t>PROBLEM STATEMENT </a:t>
            </a:r>
          </a:p>
          <a:p>
            <a:r>
              <a:rPr lang="en-US" dirty="0">
                <a:solidFill>
                  <a:schemeClr val="bg1"/>
                </a:solidFill>
              </a:rPr>
              <a:t>OBJECTIVE</a:t>
            </a:r>
          </a:p>
          <a:p>
            <a:r>
              <a:rPr lang="en-US" dirty="0">
                <a:solidFill>
                  <a:schemeClr val="bg1"/>
                </a:solidFill>
              </a:rPr>
              <a:t>RELATED WORK</a:t>
            </a:r>
          </a:p>
          <a:p>
            <a:r>
              <a:rPr lang="en-US" dirty="0">
                <a:solidFill>
                  <a:schemeClr val="bg1"/>
                </a:solidFill>
              </a:rPr>
              <a:t>Proposed work</a:t>
            </a:r>
          </a:p>
          <a:p>
            <a:r>
              <a:rPr lang="en-US" dirty="0">
                <a:solidFill>
                  <a:schemeClr val="bg1"/>
                </a:solidFill>
              </a:rPr>
              <a:t>Result analysis</a:t>
            </a:r>
          </a:p>
          <a:p>
            <a:r>
              <a:rPr lang="en-US" dirty="0">
                <a:solidFill>
                  <a:schemeClr val="bg1"/>
                </a:solidFill>
              </a:rPr>
              <a:t>Conclusion</a:t>
            </a:r>
          </a:p>
          <a:p>
            <a:r>
              <a:rPr lang="en-US" dirty="0">
                <a:solidFill>
                  <a:schemeClr val="bg1"/>
                </a:solidFill>
              </a:rPr>
              <a:t>Future scope</a:t>
            </a:r>
          </a:p>
          <a:p>
            <a:r>
              <a:rPr lang="en-US" dirty="0">
                <a:solidFill>
                  <a:schemeClr val="bg1"/>
                </a:solidFill>
              </a:rPr>
              <a:t>references</a:t>
            </a:r>
          </a:p>
        </p:txBody>
      </p:sp>
    </p:spTree>
    <p:extLst>
      <p:ext uri="{BB962C8B-B14F-4D97-AF65-F5344CB8AC3E}">
        <p14:creationId xmlns:p14="http://schemas.microsoft.com/office/powerpoint/2010/main" val="16720179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181A1B"/>
          </a:solidFill>
          <a:ln/>
        </p:spPr>
      </p:sp>
      <p:sp>
        <p:nvSpPr>
          <p:cNvPr id="3" name="Shape 1"/>
          <p:cNvSpPr/>
          <p:nvPr/>
        </p:nvSpPr>
        <p:spPr>
          <a:xfrm>
            <a:off x="0" y="0"/>
            <a:ext cx="12192000" cy="6858000"/>
          </a:xfrm>
          <a:prstGeom prst="rect">
            <a:avLst/>
          </a:prstGeom>
          <a:solidFill>
            <a:srgbClr val="111213"/>
          </a:solidFill>
          <a:ln/>
        </p:spPr>
      </p:sp>
      <p:pic>
        <p:nvPicPr>
          <p:cNvPr id="4" name="Image 0" descr="preencoded.png"/>
          <p:cNvPicPr>
            <a:picLocks noChangeAspect="1"/>
          </p:cNvPicPr>
          <p:nvPr/>
        </p:nvPicPr>
        <p:blipFill>
          <a:blip r:embed="rId3"/>
          <a:stretch>
            <a:fillRect/>
          </a:stretch>
        </p:blipFill>
        <p:spPr>
          <a:xfrm>
            <a:off x="9150350" y="0"/>
            <a:ext cx="3048000" cy="6858000"/>
          </a:xfrm>
          <a:prstGeom prst="rect">
            <a:avLst/>
          </a:prstGeom>
        </p:spPr>
      </p:pic>
      <p:sp>
        <p:nvSpPr>
          <p:cNvPr id="5" name="Text 2"/>
          <p:cNvSpPr/>
          <p:nvPr/>
        </p:nvSpPr>
        <p:spPr>
          <a:xfrm>
            <a:off x="694333" y="2057698"/>
            <a:ext cx="6388199" cy="798513"/>
          </a:xfrm>
          <a:prstGeom prst="rect">
            <a:avLst/>
          </a:prstGeom>
          <a:noFill/>
          <a:ln/>
        </p:spPr>
        <p:txBody>
          <a:bodyPr wrap="none" rtlCol="0" anchor="t"/>
          <a:lstStyle/>
          <a:p>
            <a:pPr>
              <a:lnSpc>
                <a:spcPts val="6287"/>
              </a:lnSpc>
            </a:pPr>
            <a:r>
              <a:rPr lang="en-US" sz="5030" b="1" kern="0" spc="-50" dirty="0">
                <a:solidFill>
                  <a:srgbClr val="FFFFFF"/>
                </a:solidFill>
                <a:latin typeface="Montserrat" pitchFamily="34" charset="0"/>
                <a:ea typeface="Montserrat" pitchFamily="34" charset="-122"/>
                <a:cs typeface="Montserrat" pitchFamily="34" charset="-120"/>
              </a:rPr>
              <a:t>INTRODUCTION</a:t>
            </a:r>
            <a:endParaRPr lang="en-US" sz="5030" dirty="0"/>
          </a:p>
        </p:txBody>
      </p:sp>
      <p:sp>
        <p:nvSpPr>
          <p:cNvPr id="6" name="Text 3"/>
          <p:cNvSpPr/>
          <p:nvPr/>
        </p:nvSpPr>
        <p:spPr>
          <a:xfrm>
            <a:off x="694333" y="3133923"/>
            <a:ext cx="7755334" cy="1666280"/>
          </a:xfrm>
          <a:prstGeom prst="rect">
            <a:avLst/>
          </a:prstGeom>
          <a:noFill/>
          <a:ln/>
        </p:spPr>
        <p:txBody>
          <a:bodyPr wrap="square" rtlCol="0" anchor="t"/>
          <a:lstStyle/>
          <a:p>
            <a:pPr>
              <a:lnSpc>
                <a:spcPts val="2187"/>
              </a:lnSpc>
            </a:pPr>
            <a:r>
              <a:rPr lang="en-US" sz="1458" dirty="0">
                <a:solidFill>
                  <a:srgbClr val="E2E6E9"/>
                </a:solidFill>
                <a:latin typeface="Source Sans Pro" pitchFamily="34" charset="0"/>
                <a:ea typeface="Source Sans Pro" pitchFamily="34" charset="-122"/>
                <a:cs typeface="Source Sans Pro" pitchFamily="34" charset="-120"/>
              </a:rPr>
              <a:t>In today's interconnected world, the rapid spread of misinformation and fake news poses a significant challenge to society. The ease with which false narratives can be disseminated through social media and online platforms has eroded public trust and undermined informed decision-making. This introduction explores how technology can be leveraged to detect and combat the growing threat of fake news, with the ultimate goal of promoting transparency, honesty, and a more engaged and discerning public.</a:t>
            </a:r>
            <a:endParaRPr lang="en-US" sz="1458" dirty="0"/>
          </a:p>
        </p:txBody>
      </p:sp>
    </p:spTree>
    <p:extLst>
      <p:ext uri="{BB962C8B-B14F-4D97-AF65-F5344CB8AC3E}">
        <p14:creationId xmlns:p14="http://schemas.microsoft.com/office/powerpoint/2010/main" val="10927662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181A1B"/>
          </a:solidFill>
          <a:ln/>
        </p:spPr>
      </p:sp>
      <p:sp>
        <p:nvSpPr>
          <p:cNvPr id="3" name="Shape 1"/>
          <p:cNvSpPr/>
          <p:nvPr/>
        </p:nvSpPr>
        <p:spPr>
          <a:xfrm>
            <a:off x="0" y="-8792"/>
            <a:ext cx="12192000" cy="6858000"/>
          </a:xfrm>
          <a:prstGeom prst="rect">
            <a:avLst/>
          </a:prstGeom>
          <a:solidFill>
            <a:srgbClr val="111213"/>
          </a:solidFill>
          <a:ln/>
        </p:spPr>
      </p:sp>
      <p:sp>
        <p:nvSpPr>
          <p:cNvPr id="4" name="Text 2"/>
          <p:cNvSpPr/>
          <p:nvPr/>
        </p:nvSpPr>
        <p:spPr>
          <a:xfrm>
            <a:off x="2098080" y="714276"/>
            <a:ext cx="7995742" cy="1157288"/>
          </a:xfrm>
          <a:prstGeom prst="rect">
            <a:avLst/>
          </a:prstGeom>
          <a:noFill/>
          <a:ln/>
        </p:spPr>
        <p:txBody>
          <a:bodyPr wrap="square" rtlCol="0" anchor="t"/>
          <a:lstStyle/>
          <a:p>
            <a:pPr>
              <a:lnSpc>
                <a:spcPts val="4556"/>
              </a:lnSpc>
            </a:pPr>
            <a:r>
              <a:rPr lang="en-US" sz="3645" b="1" kern="0" spc="-37" dirty="0">
                <a:solidFill>
                  <a:srgbClr val="FFFFFF"/>
                </a:solidFill>
                <a:latin typeface="Montserrat" pitchFamily="34" charset="0"/>
                <a:ea typeface="Montserrat" pitchFamily="34" charset="-122"/>
                <a:cs typeface="Montserrat" pitchFamily="34" charset="-120"/>
              </a:rPr>
              <a:t>The Motivation: Misinformation and Its Consequences</a:t>
            </a:r>
            <a:endParaRPr lang="en-US" sz="3645" dirty="0"/>
          </a:p>
        </p:txBody>
      </p:sp>
      <p:sp>
        <p:nvSpPr>
          <p:cNvPr id="5" name="Shape 3"/>
          <p:cNvSpPr/>
          <p:nvPr/>
        </p:nvSpPr>
        <p:spPr>
          <a:xfrm>
            <a:off x="2098081" y="2386509"/>
            <a:ext cx="416619" cy="416619"/>
          </a:xfrm>
          <a:prstGeom prst="roundRect">
            <a:avLst>
              <a:gd name="adj" fmla="val 13333"/>
            </a:avLst>
          </a:prstGeom>
          <a:solidFill>
            <a:srgbClr val="232629"/>
          </a:solidFill>
          <a:ln/>
        </p:spPr>
      </p:sp>
      <p:sp>
        <p:nvSpPr>
          <p:cNvPr id="6" name="Text 4"/>
          <p:cNvSpPr/>
          <p:nvPr/>
        </p:nvSpPr>
        <p:spPr>
          <a:xfrm>
            <a:off x="2253258" y="2421235"/>
            <a:ext cx="106164" cy="347068"/>
          </a:xfrm>
          <a:prstGeom prst="rect">
            <a:avLst/>
          </a:prstGeom>
          <a:noFill/>
          <a:ln/>
        </p:spPr>
        <p:txBody>
          <a:bodyPr wrap="none" rtlCol="0" anchor="t"/>
          <a:lstStyle/>
          <a:p>
            <a:pPr algn="ctr">
              <a:lnSpc>
                <a:spcPts val="2734"/>
              </a:lnSpc>
            </a:pPr>
            <a:r>
              <a:rPr lang="en-US" sz="2187" b="1" kern="0" spc="-22" dirty="0">
                <a:solidFill>
                  <a:srgbClr val="FFFFFF"/>
                </a:solidFill>
                <a:latin typeface="Montserrat" pitchFamily="34" charset="0"/>
                <a:ea typeface="Montserrat" pitchFamily="34" charset="-122"/>
                <a:cs typeface="Montserrat" pitchFamily="34" charset="-120"/>
              </a:rPr>
              <a:t>1</a:t>
            </a:r>
            <a:endParaRPr lang="en-US" sz="2187" dirty="0"/>
          </a:p>
        </p:txBody>
      </p:sp>
      <p:sp>
        <p:nvSpPr>
          <p:cNvPr id="7" name="Text 5"/>
          <p:cNvSpPr/>
          <p:nvPr/>
        </p:nvSpPr>
        <p:spPr>
          <a:xfrm>
            <a:off x="2699842" y="2450107"/>
            <a:ext cx="2314575" cy="289322"/>
          </a:xfrm>
          <a:prstGeom prst="rect">
            <a:avLst/>
          </a:prstGeom>
          <a:noFill/>
          <a:ln/>
        </p:spPr>
        <p:txBody>
          <a:bodyPr wrap="none" rtlCol="0" anchor="t"/>
          <a:lstStyle/>
          <a:p>
            <a:pPr>
              <a:lnSpc>
                <a:spcPts val="2278"/>
              </a:lnSpc>
            </a:pPr>
            <a:r>
              <a:rPr lang="en-US" sz="1822" b="1" kern="0" spc="-18" dirty="0">
                <a:solidFill>
                  <a:srgbClr val="FFFFFF"/>
                </a:solidFill>
                <a:latin typeface="Montserrat" pitchFamily="34" charset="0"/>
                <a:ea typeface="Montserrat" pitchFamily="34" charset="-122"/>
                <a:cs typeface="Montserrat" pitchFamily="34" charset="-120"/>
              </a:rPr>
              <a:t>Undermining Trust</a:t>
            </a:r>
            <a:endParaRPr lang="en-US" sz="1822" dirty="0"/>
          </a:p>
        </p:txBody>
      </p:sp>
      <p:sp>
        <p:nvSpPr>
          <p:cNvPr id="8" name="Text 6"/>
          <p:cNvSpPr/>
          <p:nvPr/>
        </p:nvSpPr>
        <p:spPr>
          <a:xfrm>
            <a:off x="2699842" y="2850456"/>
            <a:ext cx="3303588" cy="1110853"/>
          </a:xfrm>
          <a:prstGeom prst="rect">
            <a:avLst/>
          </a:prstGeom>
          <a:noFill/>
          <a:ln/>
        </p:spPr>
        <p:txBody>
          <a:bodyPr wrap="square" rtlCol="0" anchor="t"/>
          <a:lstStyle/>
          <a:p>
            <a:pPr>
              <a:lnSpc>
                <a:spcPts val="2187"/>
              </a:lnSpc>
            </a:pPr>
            <a:r>
              <a:rPr lang="en-US" sz="1458" dirty="0">
                <a:solidFill>
                  <a:srgbClr val="E2E6E9"/>
                </a:solidFill>
                <a:latin typeface="Source Sans Pro" pitchFamily="34" charset="0"/>
                <a:ea typeface="Source Sans Pro" pitchFamily="34" charset="-122"/>
                <a:cs typeface="Source Sans Pro" pitchFamily="34" charset="-120"/>
              </a:rPr>
              <a:t>Fake news undermines the credibility of legitimate news sources, leading to a breakdown in public trust and a growing skepticism towards all forms of media.</a:t>
            </a:r>
            <a:endParaRPr lang="en-US" sz="1458" dirty="0"/>
          </a:p>
        </p:txBody>
      </p:sp>
      <p:sp>
        <p:nvSpPr>
          <p:cNvPr id="9" name="Shape 7"/>
          <p:cNvSpPr/>
          <p:nvPr/>
        </p:nvSpPr>
        <p:spPr>
          <a:xfrm>
            <a:off x="6188571" y="2386509"/>
            <a:ext cx="416619" cy="416619"/>
          </a:xfrm>
          <a:prstGeom prst="roundRect">
            <a:avLst>
              <a:gd name="adj" fmla="val 13333"/>
            </a:avLst>
          </a:prstGeom>
          <a:solidFill>
            <a:srgbClr val="232629"/>
          </a:solidFill>
          <a:ln/>
        </p:spPr>
      </p:sp>
      <p:sp>
        <p:nvSpPr>
          <p:cNvPr id="10" name="Text 8"/>
          <p:cNvSpPr/>
          <p:nvPr/>
        </p:nvSpPr>
        <p:spPr>
          <a:xfrm>
            <a:off x="6316266" y="2421235"/>
            <a:ext cx="161132" cy="347068"/>
          </a:xfrm>
          <a:prstGeom prst="rect">
            <a:avLst/>
          </a:prstGeom>
          <a:noFill/>
          <a:ln/>
        </p:spPr>
        <p:txBody>
          <a:bodyPr wrap="none" rtlCol="0" anchor="t"/>
          <a:lstStyle/>
          <a:p>
            <a:pPr algn="ctr">
              <a:lnSpc>
                <a:spcPts val="2734"/>
              </a:lnSpc>
            </a:pPr>
            <a:r>
              <a:rPr lang="en-US" sz="2187" b="1" kern="0" spc="-22" dirty="0">
                <a:solidFill>
                  <a:srgbClr val="FFFFFF"/>
                </a:solidFill>
                <a:latin typeface="Montserrat" pitchFamily="34" charset="0"/>
                <a:ea typeface="Montserrat" pitchFamily="34" charset="-122"/>
                <a:cs typeface="Montserrat" pitchFamily="34" charset="-120"/>
              </a:rPr>
              <a:t>2</a:t>
            </a:r>
            <a:endParaRPr lang="en-US" sz="2187" dirty="0"/>
          </a:p>
        </p:txBody>
      </p:sp>
      <p:sp>
        <p:nvSpPr>
          <p:cNvPr id="11" name="Text 9"/>
          <p:cNvSpPr/>
          <p:nvPr/>
        </p:nvSpPr>
        <p:spPr>
          <a:xfrm>
            <a:off x="6790333" y="2450107"/>
            <a:ext cx="2577604" cy="289322"/>
          </a:xfrm>
          <a:prstGeom prst="rect">
            <a:avLst/>
          </a:prstGeom>
          <a:noFill/>
          <a:ln/>
        </p:spPr>
        <p:txBody>
          <a:bodyPr wrap="none" rtlCol="0" anchor="t"/>
          <a:lstStyle/>
          <a:p>
            <a:pPr>
              <a:lnSpc>
                <a:spcPts val="2278"/>
              </a:lnSpc>
            </a:pPr>
            <a:r>
              <a:rPr lang="en-US" sz="1822" b="1" kern="0" spc="-18" dirty="0">
                <a:solidFill>
                  <a:srgbClr val="FFFFFF"/>
                </a:solidFill>
                <a:latin typeface="Montserrat" pitchFamily="34" charset="0"/>
                <a:ea typeface="Montserrat" pitchFamily="34" charset="-122"/>
                <a:cs typeface="Montserrat" pitchFamily="34" charset="-120"/>
              </a:rPr>
              <a:t>Influencing Decisions</a:t>
            </a:r>
            <a:endParaRPr lang="en-US" sz="1822" dirty="0"/>
          </a:p>
        </p:txBody>
      </p:sp>
      <p:sp>
        <p:nvSpPr>
          <p:cNvPr id="12" name="Text 10"/>
          <p:cNvSpPr/>
          <p:nvPr/>
        </p:nvSpPr>
        <p:spPr>
          <a:xfrm>
            <a:off x="6790333" y="2850456"/>
            <a:ext cx="3303588" cy="1110853"/>
          </a:xfrm>
          <a:prstGeom prst="rect">
            <a:avLst/>
          </a:prstGeom>
          <a:noFill/>
          <a:ln/>
        </p:spPr>
        <p:txBody>
          <a:bodyPr wrap="square" rtlCol="0" anchor="t"/>
          <a:lstStyle/>
          <a:p>
            <a:pPr>
              <a:lnSpc>
                <a:spcPts val="2187"/>
              </a:lnSpc>
            </a:pPr>
            <a:r>
              <a:rPr lang="en-US" sz="1458" dirty="0">
                <a:solidFill>
                  <a:srgbClr val="E2E6E9"/>
                </a:solidFill>
                <a:latin typeface="Source Sans Pro" pitchFamily="34" charset="0"/>
                <a:ea typeface="Source Sans Pro" pitchFamily="34" charset="-122"/>
                <a:cs typeface="Source Sans Pro" pitchFamily="34" charset="-120"/>
              </a:rPr>
              <a:t>Misleading information can sway important decisions, from personal health choices to political outcomes, with far-reaching societal implications.</a:t>
            </a:r>
            <a:endParaRPr lang="en-US" sz="1458" dirty="0"/>
          </a:p>
        </p:txBody>
      </p:sp>
      <p:sp>
        <p:nvSpPr>
          <p:cNvPr id="13" name="Shape 11"/>
          <p:cNvSpPr/>
          <p:nvPr/>
        </p:nvSpPr>
        <p:spPr>
          <a:xfrm>
            <a:off x="2098081" y="4291112"/>
            <a:ext cx="416619" cy="416619"/>
          </a:xfrm>
          <a:prstGeom prst="roundRect">
            <a:avLst>
              <a:gd name="adj" fmla="val 13333"/>
            </a:avLst>
          </a:prstGeom>
          <a:solidFill>
            <a:srgbClr val="232629"/>
          </a:solidFill>
          <a:ln/>
        </p:spPr>
      </p:sp>
      <p:sp>
        <p:nvSpPr>
          <p:cNvPr id="14" name="Text 12"/>
          <p:cNvSpPr/>
          <p:nvPr/>
        </p:nvSpPr>
        <p:spPr>
          <a:xfrm>
            <a:off x="2225477" y="4325839"/>
            <a:ext cx="161727" cy="347068"/>
          </a:xfrm>
          <a:prstGeom prst="rect">
            <a:avLst/>
          </a:prstGeom>
          <a:noFill/>
          <a:ln/>
        </p:spPr>
        <p:txBody>
          <a:bodyPr wrap="none" rtlCol="0" anchor="t"/>
          <a:lstStyle/>
          <a:p>
            <a:pPr algn="ctr">
              <a:lnSpc>
                <a:spcPts val="2734"/>
              </a:lnSpc>
            </a:pPr>
            <a:r>
              <a:rPr lang="en-US" sz="2187" b="1" kern="0" spc="-22" dirty="0">
                <a:solidFill>
                  <a:srgbClr val="FFFFFF"/>
                </a:solidFill>
                <a:latin typeface="Montserrat" pitchFamily="34" charset="0"/>
                <a:ea typeface="Montserrat" pitchFamily="34" charset="-122"/>
                <a:cs typeface="Montserrat" pitchFamily="34" charset="-120"/>
              </a:rPr>
              <a:t>3</a:t>
            </a:r>
            <a:endParaRPr lang="en-US" sz="2187" dirty="0"/>
          </a:p>
        </p:txBody>
      </p:sp>
      <p:sp>
        <p:nvSpPr>
          <p:cNvPr id="15" name="Text 13"/>
          <p:cNvSpPr/>
          <p:nvPr/>
        </p:nvSpPr>
        <p:spPr>
          <a:xfrm>
            <a:off x="2699842" y="4354711"/>
            <a:ext cx="2314575" cy="289322"/>
          </a:xfrm>
          <a:prstGeom prst="rect">
            <a:avLst/>
          </a:prstGeom>
          <a:noFill/>
          <a:ln/>
        </p:spPr>
        <p:txBody>
          <a:bodyPr wrap="none" rtlCol="0" anchor="t"/>
          <a:lstStyle/>
          <a:p>
            <a:pPr>
              <a:lnSpc>
                <a:spcPts val="2278"/>
              </a:lnSpc>
            </a:pPr>
            <a:r>
              <a:rPr lang="en-US" sz="1822" b="1" kern="0" spc="-18" dirty="0">
                <a:solidFill>
                  <a:srgbClr val="FFFFFF"/>
                </a:solidFill>
                <a:latin typeface="Montserrat" pitchFamily="34" charset="0"/>
                <a:ea typeface="Montserrat" pitchFamily="34" charset="-122"/>
                <a:cs typeface="Montserrat" pitchFamily="34" charset="-120"/>
              </a:rPr>
              <a:t>Fueling Divisions</a:t>
            </a:r>
            <a:endParaRPr lang="en-US" sz="1822" dirty="0"/>
          </a:p>
        </p:txBody>
      </p:sp>
      <p:sp>
        <p:nvSpPr>
          <p:cNvPr id="16" name="Text 14"/>
          <p:cNvSpPr/>
          <p:nvPr/>
        </p:nvSpPr>
        <p:spPr>
          <a:xfrm>
            <a:off x="2699842" y="4755058"/>
            <a:ext cx="3303588" cy="1388567"/>
          </a:xfrm>
          <a:prstGeom prst="rect">
            <a:avLst/>
          </a:prstGeom>
          <a:noFill/>
          <a:ln/>
        </p:spPr>
        <p:txBody>
          <a:bodyPr wrap="square" rtlCol="0" anchor="t"/>
          <a:lstStyle/>
          <a:p>
            <a:pPr>
              <a:lnSpc>
                <a:spcPts val="2187"/>
              </a:lnSpc>
            </a:pPr>
            <a:r>
              <a:rPr lang="en-GB" sz="1458" dirty="0">
                <a:solidFill>
                  <a:srgbClr val="E2E6E9"/>
                </a:solidFill>
                <a:latin typeface="Source Sans Pro" pitchFamily="34" charset="0"/>
                <a:ea typeface="Source Sans Pro" pitchFamily="34" charset="-122"/>
                <a:cs typeface="Source Sans Pro" pitchFamily="34" charset="-120"/>
              </a:rPr>
              <a:t>False stories can make people more divided and cause problems in society and politics. This can make communities split apart and harm how people get along.</a:t>
            </a:r>
            <a:endParaRPr lang="en-US" sz="1458" dirty="0"/>
          </a:p>
        </p:txBody>
      </p:sp>
      <p:sp>
        <p:nvSpPr>
          <p:cNvPr id="17" name="Shape 15"/>
          <p:cNvSpPr/>
          <p:nvPr/>
        </p:nvSpPr>
        <p:spPr>
          <a:xfrm>
            <a:off x="6188571" y="4291112"/>
            <a:ext cx="416619" cy="416619"/>
          </a:xfrm>
          <a:prstGeom prst="roundRect">
            <a:avLst>
              <a:gd name="adj" fmla="val 13333"/>
            </a:avLst>
          </a:prstGeom>
          <a:solidFill>
            <a:srgbClr val="232629"/>
          </a:solidFill>
          <a:ln/>
        </p:spPr>
      </p:sp>
      <p:sp>
        <p:nvSpPr>
          <p:cNvPr id="18" name="Text 16"/>
          <p:cNvSpPr/>
          <p:nvPr/>
        </p:nvSpPr>
        <p:spPr>
          <a:xfrm>
            <a:off x="6302573" y="4325839"/>
            <a:ext cx="188615" cy="347068"/>
          </a:xfrm>
          <a:prstGeom prst="rect">
            <a:avLst/>
          </a:prstGeom>
          <a:noFill/>
          <a:ln/>
        </p:spPr>
        <p:txBody>
          <a:bodyPr wrap="none" rtlCol="0" anchor="t"/>
          <a:lstStyle/>
          <a:p>
            <a:pPr algn="ctr">
              <a:lnSpc>
                <a:spcPts val="2734"/>
              </a:lnSpc>
            </a:pPr>
            <a:r>
              <a:rPr lang="en-US" sz="2187" b="1" kern="0" spc="-22" dirty="0">
                <a:solidFill>
                  <a:srgbClr val="FFFFFF"/>
                </a:solidFill>
                <a:latin typeface="Montserrat" pitchFamily="34" charset="0"/>
                <a:ea typeface="Montserrat" pitchFamily="34" charset="-122"/>
                <a:cs typeface="Montserrat" pitchFamily="34" charset="-120"/>
              </a:rPr>
              <a:t>4</a:t>
            </a:r>
            <a:endParaRPr lang="en-US" sz="2187" dirty="0"/>
          </a:p>
        </p:txBody>
      </p:sp>
      <p:sp>
        <p:nvSpPr>
          <p:cNvPr id="19" name="Text 17"/>
          <p:cNvSpPr/>
          <p:nvPr/>
        </p:nvSpPr>
        <p:spPr>
          <a:xfrm>
            <a:off x="6790333" y="4354711"/>
            <a:ext cx="2359819" cy="289322"/>
          </a:xfrm>
          <a:prstGeom prst="rect">
            <a:avLst/>
          </a:prstGeom>
          <a:noFill/>
          <a:ln/>
        </p:spPr>
        <p:txBody>
          <a:bodyPr wrap="none" rtlCol="0" anchor="t"/>
          <a:lstStyle/>
          <a:p>
            <a:pPr>
              <a:lnSpc>
                <a:spcPts val="2278"/>
              </a:lnSpc>
            </a:pPr>
            <a:r>
              <a:rPr lang="en-US" sz="1822" b="1" kern="0" spc="-18" dirty="0">
                <a:solidFill>
                  <a:srgbClr val="FFFFFF"/>
                </a:solidFill>
                <a:latin typeface="Montserrat" pitchFamily="34" charset="0"/>
                <a:ea typeface="Montserrat" pitchFamily="34" charset="-122"/>
                <a:cs typeface="Montserrat" pitchFamily="34" charset="-120"/>
              </a:rPr>
              <a:t>Eroding Democracy</a:t>
            </a:r>
            <a:endParaRPr lang="en-US" sz="1822" dirty="0"/>
          </a:p>
        </p:txBody>
      </p:sp>
      <p:sp>
        <p:nvSpPr>
          <p:cNvPr id="20" name="Text 18"/>
          <p:cNvSpPr/>
          <p:nvPr/>
        </p:nvSpPr>
        <p:spPr>
          <a:xfrm>
            <a:off x="6790333" y="4755058"/>
            <a:ext cx="3303588" cy="1388567"/>
          </a:xfrm>
          <a:prstGeom prst="rect">
            <a:avLst/>
          </a:prstGeom>
          <a:noFill/>
          <a:ln/>
        </p:spPr>
        <p:txBody>
          <a:bodyPr wrap="square" rtlCol="0" anchor="t"/>
          <a:lstStyle/>
          <a:p>
            <a:pPr>
              <a:lnSpc>
                <a:spcPts val="2187"/>
              </a:lnSpc>
            </a:pPr>
            <a:r>
              <a:rPr lang="en-GB" sz="1458" dirty="0">
                <a:solidFill>
                  <a:srgbClr val="E2E6E9"/>
                </a:solidFill>
                <a:latin typeface="Source Sans Pro" pitchFamily="34" charset="0"/>
                <a:ea typeface="Source Sans Pro" pitchFamily="34" charset="-122"/>
                <a:cs typeface="Source Sans Pro" pitchFamily="34" charset="-120"/>
              </a:rPr>
              <a:t>Fake news spreading everywhere can hurt democracy by changing what people think and making it hard to trust how things work in a fair and free society.</a:t>
            </a:r>
            <a:endParaRPr lang="en-US" sz="1458" dirty="0"/>
          </a:p>
        </p:txBody>
      </p:sp>
    </p:spTree>
    <p:extLst>
      <p:ext uri="{BB962C8B-B14F-4D97-AF65-F5344CB8AC3E}">
        <p14:creationId xmlns:p14="http://schemas.microsoft.com/office/powerpoint/2010/main" val="10749442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181A1B"/>
          </a:solidFill>
          <a:ln/>
        </p:spPr>
      </p:sp>
      <p:sp>
        <p:nvSpPr>
          <p:cNvPr id="3" name="Shape 1"/>
          <p:cNvSpPr/>
          <p:nvPr/>
        </p:nvSpPr>
        <p:spPr>
          <a:xfrm>
            <a:off x="0" y="0"/>
            <a:ext cx="12192000" cy="6858000"/>
          </a:xfrm>
          <a:prstGeom prst="rect">
            <a:avLst/>
          </a:prstGeom>
          <a:solidFill>
            <a:srgbClr val="111213"/>
          </a:solidFill>
          <a:ln/>
        </p:spPr>
      </p:sp>
      <p:pic>
        <p:nvPicPr>
          <p:cNvPr id="4" name="Image 0" descr="preencoded.png"/>
          <p:cNvPicPr>
            <a:picLocks noChangeAspect="1"/>
          </p:cNvPicPr>
          <p:nvPr/>
        </p:nvPicPr>
        <p:blipFill>
          <a:blip r:embed="rId3"/>
          <a:stretch>
            <a:fillRect/>
          </a:stretch>
        </p:blipFill>
        <p:spPr>
          <a:xfrm>
            <a:off x="9150350" y="0"/>
            <a:ext cx="3048000" cy="6858000"/>
          </a:xfrm>
          <a:prstGeom prst="rect">
            <a:avLst/>
          </a:prstGeom>
        </p:spPr>
      </p:pic>
      <p:sp>
        <p:nvSpPr>
          <p:cNvPr id="5" name="Text 2"/>
          <p:cNvSpPr/>
          <p:nvPr/>
        </p:nvSpPr>
        <p:spPr>
          <a:xfrm>
            <a:off x="979884" y="581323"/>
            <a:ext cx="7184232" cy="1039813"/>
          </a:xfrm>
          <a:prstGeom prst="rect">
            <a:avLst/>
          </a:prstGeom>
          <a:noFill/>
          <a:ln/>
        </p:spPr>
        <p:txBody>
          <a:bodyPr wrap="square" rtlCol="0" anchor="t"/>
          <a:lstStyle/>
          <a:p>
            <a:pPr>
              <a:lnSpc>
                <a:spcPts val="4094"/>
              </a:lnSpc>
            </a:pPr>
            <a:r>
              <a:rPr lang="en-US" sz="3275" b="1" kern="0" spc="-32" dirty="0">
                <a:solidFill>
                  <a:srgbClr val="FFFFFF"/>
                </a:solidFill>
                <a:latin typeface="Montserrat" pitchFamily="34" charset="0"/>
                <a:ea typeface="Montserrat" pitchFamily="34" charset="-122"/>
                <a:cs typeface="Montserrat" pitchFamily="34" charset="-120"/>
              </a:rPr>
              <a:t>Problem Statement: Combating Evolving Tactics</a:t>
            </a:r>
            <a:endParaRPr lang="en-US" sz="3275" dirty="0"/>
          </a:p>
        </p:txBody>
      </p:sp>
      <p:sp>
        <p:nvSpPr>
          <p:cNvPr id="6" name="Shape 3"/>
          <p:cNvSpPr/>
          <p:nvPr/>
        </p:nvSpPr>
        <p:spPr>
          <a:xfrm>
            <a:off x="1219101" y="1870670"/>
            <a:ext cx="20737" cy="4405908"/>
          </a:xfrm>
          <a:prstGeom prst="rect">
            <a:avLst/>
          </a:prstGeom>
          <a:solidFill>
            <a:srgbClr val="FFFFFF"/>
          </a:solidFill>
          <a:ln/>
        </p:spPr>
      </p:sp>
      <p:sp>
        <p:nvSpPr>
          <p:cNvPr id="7" name="Shape 4"/>
          <p:cNvSpPr/>
          <p:nvPr/>
        </p:nvSpPr>
        <p:spPr>
          <a:xfrm>
            <a:off x="1416546" y="2177405"/>
            <a:ext cx="582216" cy="20737"/>
          </a:xfrm>
          <a:prstGeom prst="rect">
            <a:avLst/>
          </a:prstGeom>
          <a:solidFill>
            <a:srgbClr val="FFFFFF"/>
          </a:solidFill>
          <a:ln/>
        </p:spPr>
      </p:sp>
      <p:sp>
        <p:nvSpPr>
          <p:cNvPr id="8" name="Shape 5"/>
          <p:cNvSpPr/>
          <p:nvPr/>
        </p:nvSpPr>
        <p:spPr>
          <a:xfrm>
            <a:off x="1042294" y="2000647"/>
            <a:ext cx="374253" cy="374253"/>
          </a:xfrm>
          <a:prstGeom prst="roundRect">
            <a:avLst>
              <a:gd name="adj" fmla="val 13336"/>
            </a:avLst>
          </a:prstGeom>
          <a:solidFill>
            <a:srgbClr val="232629"/>
          </a:solidFill>
          <a:ln/>
        </p:spPr>
      </p:sp>
      <p:sp>
        <p:nvSpPr>
          <p:cNvPr id="9" name="Text 6"/>
          <p:cNvSpPr/>
          <p:nvPr/>
        </p:nvSpPr>
        <p:spPr>
          <a:xfrm>
            <a:off x="1181696" y="2031802"/>
            <a:ext cx="95349" cy="311844"/>
          </a:xfrm>
          <a:prstGeom prst="rect">
            <a:avLst/>
          </a:prstGeom>
          <a:noFill/>
          <a:ln/>
        </p:spPr>
        <p:txBody>
          <a:bodyPr wrap="none" rtlCol="0" anchor="t"/>
          <a:lstStyle/>
          <a:p>
            <a:pPr algn="ctr">
              <a:lnSpc>
                <a:spcPts val="2457"/>
              </a:lnSpc>
            </a:pPr>
            <a:r>
              <a:rPr lang="en-US" sz="1965" b="1" kern="0" spc="-20" dirty="0">
                <a:solidFill>
                  <a:srgbClr val="FFFFFF"/>
                </a:solidFill>
                <a:latin typeface="Montserrat" pitchFamily="34" charset="0"/>
                <a:ea typeface="Montserrat" pitchFamily="34" charset="-122"/>
                <a:cs typeface="Montserrat" pitchFamily="34" charset="-120"/>
              </a:rPr>
              <a:t>1</a:t>
            </a:r>
            <a:endParaRPr lang="en-US" sz="1965" dirty="0"/>
          </a:p>
        </p:txBody>
      </p:sp>
      <p:sp>
        <p:nvSpPr>
          <p:cNvPr id="10" name="Text 7"/>
          <p:cNvSpPr/>
          <p:nvPr/>
        </p:nvSpPr>
        <p:spPr>
          <a:xfrm>
            <a:off x="2144415" y="2036961"/>
            <a:ext cx="2079625" cy="259953"/>
          </a:xfrm>
          <a:prstGeom prst="rect">
            <a:avLst/>
          </a:prstGeom>
          <a:noFill/>
          <a:ln/>
        </p:spPr>
        <p:txBody>
          <a:bodyPr wrap="none" rtlCol="0" anchor="t"/>
          <a:lstStyle/>
          <a:p>
            <a:pPr>
              <a:lnSpc>
                <a:spcPts val="2047"/>
              </a:lnSpc>
            </a:pPr>
            <a:r>
              <a:rPr lang="en-US" sz="1637" b="1" kern="0" spc="-17" dirty="0">
                <a:solidFill>
                  <a:srgbClr val="FFFFFF"/>
                </a:solidFill>
                <a:latin typeface="Montserrat" pitchFamily="34" charset="0"/>
                <a:ea typeface="Montserrat" pitchFamily="34" charset="-122"/>
                <a:cs typeface="Montserrat" pitchFamily="34" charset="-120"/>
              </a:rPr>
              <a:t>Rapid Spread</a:t>
            </a:r>
            <a:endParaRPr lang="en-US" sz="1637" dirty="0"/>
          </a:p>
        </p:txBody>
      </p:sp>
      <p:sp>
        <p:nvSpPr>
          <p:cNvPr id="11" name="Text 8"/>
          <p:cNvSpPr/>
          <p:nvPr/>
        </p:nvSpPr>
        <p:spPr>
          <a:xfrm>
            <a:off x="2144415" y="2396729"/>
            <a:ext cx="6019701" cy="748606"/>
          </a:xfrm>
          <a:prstGeom prst="rect">
            <a:avLst/>
          </a:prstGeom>
          <a:noFill/>
          <a:ln/>
        </p:spPr>
        <p:txBody>
          <a:bodyPr wrap="square" rtlCol="0" anchor="t"/>
          <a:lstStyle/>
          <a:p>
            <a:pPr>
              <a:lnSpc>
                <a:spcPts val="1965"/>
              </a:lnSpc>
            </a:pPr>
            <a:r>
              <a:rPr lang="en-US" sz="1310" dirty="0">
                <a:solidFill>
                  <a:srgbClr val="E2E6E9"/>
                </a:solidFill>
                <a:latin typeface="Source Sans Pro" pitchFamily="34" charset="0"/>
                <a:ea typeface="Source Sans Pro" pitchFamily="34" charset="-122"/>
                <a:cs typeface="Source Sans Pro" pitchFamily="34" charset="-120"/>
              </a:rPr>
              <a:t>The widespread use of social media as a primary source of information has enabled the rapid dissemination of fake news, making it increasingly difficult to contain the spread of misinformation.</a:t>
            </a:r>
            <a:endParaRPr lang="en-US" sz="1310" dirty="0"/>
          </a:p>
        </p:txBody>
      </p:sp>
      <p:sp>
        <p:nvSpPr>
          <p:cNvPr id="12" name="Shape 9"/>
          <p:cNvSpPr/>
          <p:nvPr/>
        </p:nvSpPr>
        <p:spPr>
          <a:xfrm>
            <a:off x="1416546" y="3784650"/>
            <a:ext cx="582216" cy="20737"/>
          </a:xfrm>
          <a:prstGeom prst="rect">
            <a:avLst/>
          </a:prstGeom>
          <a:solidFill>
            <a:srgbClr val="FFFFFF"/>
          </a:solidFill>
          <a:ln/>
        </p:spPr>
      </p:sp>
      <p:sp>
        <p:nvSpPr>
          <p:cNvPr id="13" name="Shape 10"/>
          <p:cNvSpPr/>
          <p:nvPr/>
        </p:nvSpPr>
        <p:spPr>
          <a:xfrm>
            <a:off x="1042294" y="3607892"/>
            <a:ext cx="374253" cy="374253"/>
          </a:xfrm>
          <a:prstGeom prst="roundRect">
            <a:avLst>
              <a:gd name="adj" fmla="val 13336"/>
            </a:avLst>
          </a:prstGeom>
          <a:solidFill>
            <a:srgbClr val="232629"/>
          </a:solidFill>
          <a:ln/>
        </p:spPr>
      </p:sp>
      <p:sp>
        <p:nvSpPr>
          <p:cNvPr id="14" name="Text 11"/>
          <p:cNvSpPr/>
          <p:nvPr/>
        </p:nvSpPr>
        <p:spPr>
          <a:xfrm>
            <a:off x="1156990" y="3639046"/>
            <a:ext cx="144760" cy="311844"/>
          </a:xfrm>
          <a:prstGeom prst="rect">
            <a:avLst/>
          </a:prstGeom>
          <a:noFill/>
          <a:ln/>
        </p:spPr>
        <p:txBody>
          <a:bodyPr wrap="none" rtlCol="0" anchor="t"/>
          <a:lstStyle/>
          <a:p>
            <a:pPr algn="ctr">
              <a:lnSpc>
                <a:spcPts val="2457"/>
              </a:lnSpc>
            </a:pPr>
            <a:r>
              <a:rPr lang="en-US" sz="1965" b="1" kern="0" spc="-20" dirty="0">
                <a:solidFill>
                  <a:srgbClr val="FFFFFF"/>
                </a:solidFill>
                <a:latin typeface="Montserrat" pitchFamily="34" charset="0"/>
                <a:ea typeface="Montserrat" pitchFamily="34" charset="-122"/>
                <a:cs typeface="Montserrat" pitchFamily="34" charset="-120"/>
              </a:rPr>
              <a:t>2</a:t>
            </a:r>
            <a:endParaRPr lang="en-US" sz="1965" dirty="0"/>
          </a:p>
        </p:txBody>
      </p:sp>
      <p:sp>
        <p:nvSpPr>
          <p:cNvPr id="15" name="Text 12"/>
          <p:cNvSpPr/>
          <p:nvPr/>
        </p:nvSpPr>
        <p:spPr>
          <a:xfrm>
            <a:off x="2144415" y="3644206"/>
            <a:ext cx="2079625" cy="259953"/>
          </a:xfrm>
          <a:prstGeom prst="rect">
            <a:avLst/>
          </a:prstGeom>
          <a:noFill/>
          <a:ln/>
        </p:spPr>
        <p:txBody>
          <a:bodyPr wrap="none" rtlCol="0" anchor="t"/>
          <a:lstStyle/>
          <a:p>
            <a:pPr>
              <a:lnSpc>
                <a:spcPts val="2047"/>
              </a:lnSpc>
            </a:pPr>
            <a:r>
              <a:rPr lang="en-US" sz="1637" b="1" kern="0" spc="-17" dirty="0">
                <a:solidFill>
                  <a:srgbClr val="FFFFFF"/>
                </a:solidFill>
                <a:latin typeface="Montserrat" pitchFamily="34" charset="0"/>
                <a:ea typeface="Montserrat" pitchFamily="34" charset="-122"/>
                <a:cs typeface="Montserrat" pitchFamily="34" charset="-120"/>
              </a:rPr>
              <a:t>Evolving Tactics</a:t>
            </a:r>
            <a:endParaRPr lang="en-US" sz="1637" dirty="0"/>
          </a:p>
        </p:txBody>
      </p:sp>
      <p:sp>
        <p:nvSpPr>
          <p:cNvPr id="16" name="Text 13"/>
          <p:cNvSpPr/>
          <p:nvPr/>
        </p:nvSpPr>
        <p:spPr>
          <a:xfrm>
            <a:off x="2144415" y="4003973"/>
            <a:ext cx="6019701" cy="748606"/>
          </a:xfrm>
          <a:prstGeom prst="rect">
            <a:avLst/>
          </a:prstGeom>
          <a:noFill/>
          <a:ln/>
        </p:spPr>
        <p:txBody>
          <a:bodyPr wrap="square" rtlCol="0" anchor="t"/>
          <a:lstStyle/>
          <a:p>
            <a:pPr>
              <a:lnSpc>
                <a:spcPts val="1965"/>
              </a:lnSpc>
            </a:pPr>
            <a:r>
              <a:rPr lang="en-US" sz="1310" dirty="0">
                <a:solidFill>
                  <a:srgbClr val="E2E6E9"/>
                </a:solidFill>
                <a:latin typeface="Source Sans Pro" pitchFamily="34" charset="0"/>
                <a:ea typeface="Source Sans Pro" pitchFamily="34" charset="-122"/>
                <a:cs typeface="Source Sans Pro" pitchFamily="34" charset="-120"/>
              </a:rPr>
              <a:t>Purveyors of fake news continuously adapt their tactics, making it challenging for existing detection tools to keep pace and effectively identify and debunk false narratives.</a:t>
            </a:r>
            <a:endParaRPr lang="en-US" sz="1310" dirty="0"/>
          </a:p>
        </p:txBody>
      </p:sp>
      <p:sp>
        <p:nvSpPr>
          <p:cNvPr id="17" name="Shape 14"/>
          <p:cNvSpPr/>
          <p:nvPr/>
        </p:nvSpPr>
        <p:spPr>
          <a:xfrm>
            <a:off x="1416546" y="5391894"/>
            <a:ext cx="582216" cy="20737"/>
          </a:xfrm>
          <a:prstGeom prst="rect">
            <a:avLst/>
          </a:prstGeom>
          <a:solidFill>
            <a:srgbClr val="FFFFFF"/>
          </a:solidFill>
          <a:ln/>
        </p:spPr>
      </p:sp>
      <p:sp>
        <p:nvSpPr>
          <p:cNvPr id="18" name="Shape 15"/>
          <p:cNvSpPr/>
          <p:nvPr/>
        </p:nvSpPr>
        <p:spPr>
          <a:xfrm>
            <a:off x="1042294" y="5215136"/>
            <a:ext cx="374253" cy="374253"/>
          </a:xfrm>
          <a:prstGeom prst="roundRect">
            <a:avLst>
              <a:gd name="adj" fmla="val 13336"/>
            </a:avLst>
          </a:prstGeom>
          <a:solidFill>
            <a:srgbClr val="232629"/>
          </a:solidFill>
          <a:ln/>
        </p:spPr>
      </p:sp>
      <p:sp>
        <p:nvSpPr>
          <p:cNvPr id="19" name="Text 16"/>
          <p:cNvSpPr/>
          <p:nvPr/>
        </p:nvSpPr>
        <p:spPr>
          <a:xfrm>
            <a:off x="1156792" y="5246291"/>
            <a:ext cx="145257" cy="311844"/>
          </a:xfrm>
          <a:prstGeom prst="rect">
            <a:avLst/>
          </a:prstGeom>
          <a:noFill/>
          <a:ln/>
        </p:spPr>
        <p:txBody>
          <a:bodyPr wrap="none" rtlCol="0" anchor="t"/>
          <a:lstStyle/>
          <a:p>
            <a:pPr algn="ctr">
              <a:lnSpc>
                <a:spcPts val="2457"/>
              </a:lnSpc>
            </a:pPr>
            <a:r>
              <a:rPr lang="en-US" sz="1965" b="1" kern="0" spc="-20" dirty="0">
                <a:solidFill>
                  <a:srgbClr val="FFFFFF"/>
                </a:solidFill>
                <a:latin typeface="Montserrat" pitchFamily="34" charset="0"/>
                <a:ea typeface="Montserrat" pitchFamily="34" charset="-122"/>
                <a:cs typeface="Montserrat" pitchFamily="34" charset="-120"/>
              </a:rPr>
              <a:t>3</a:t>
            </a:r>
            <a:endParaRPr lang="en-US" sz="1965" dirty="0"/>
          </a:p>
        </p:txBody>
      </p:sp>
      <p:sp>
        <p:nvSpPr>
          <p:cNvPr id="20" name="Text 17"/>
          <p:cNvSpPr/>
          <p:nvPr/>
        </p:nvSpPr>
        <p:spPr>
          <a:xfrm>
            <a:off x="2144416" y="5251450"/>
            <a:ext cx="2479774" cy="259953"/>
          </a:xfrm>
          <a:prstGeom prst="rect">
            <a:avLst/>
          </a:prstGeom>
          <a:noFill/>
          <a:ln/>
        </p:spPr>
        <p:txBody>
          <a:bodyPr wrap="none" rtlCol="0" anchor="t"/>
          <a:lstStyle/>
          <a:p>
            <a:pPr>
              <a:lnSpc>
                <a:spcPts val="2047"/>
              </a:lnSpc>
            </a:pPr>
            <a:r>
              <a:rPr lang="en-US" sz="1637" b="1" kern="0" spc="-17" dirty="0">
                <a:solidFill>
                  <a:srgbClr val="FFFFFF"/>
                </a:solidFill>
                <a:latin typeface="Montserrat" pitchFamily="34" charset="0"/>
                <a:ea typeface="Montserrat" pitchFamily="34" charset="-122"/>
                <a:cs typeface="Montserrat" pitchFamily="34" charset="-120"/>
              </a:rPr>
              <a:t>Overwhelming Volume</a:t>
            </a:r>
            <a:endParaRPr lang="en-US" sz="1637" dirty="0"/>
          </a:p>
        </p:txBody>
      </p:sp>
      <p:sp>
        <p:nvSpPr>
          <p:cNvPr id="21" name="Text 18"/>
          <p:cNvSpPr/>
          <p:nvPr/>
        </p:nvSpPr>
        <p:spPr>
          <a:xfrm>
            <a:off x="2144415" y="5611218"/>
            <a:ext cx="6019701" cy="499070"/>
          </a:xfrm>
          <a:prstGeom prst="rect">
            <a:avLst/>
          </a:prstGeom>
          <a:noFill/>
          <a:ln/>
        </p:spPr>
        <p:txBody>
          <a:bodyPr wrap="square" rtlCol="0" anchor="t"/>
          <a:lstStyle/>
          <a:p>
            <a:pPr>
              <a:lnSpc>
                <a:spcPts val="1965"/>
              </a:lnSpc>
            </a:pPr>
            <a:r>
              <a:rPr lang="en-US" sz="1310" dirty="0">
                <a:solidFill>
                  <a:srgbClr val="E2E6E9"/>
                </a:solidFill>
                <a:latin typeface="Source Sans Pro" pitchFamily="34" charset="0"/>
                <a:ea typeface="Source Sans Pro" pitchFamily="34" charset="-122"/>
                <a:cs typeface="Source Sans Pro" pitchFamily="34" charset="-120"/>
              </a:rPr>
              <a:t>The sheer volume and diversity of fake news content further complicates the detection process, as the scale of the problem overwhelms traditional fact-checking methods.</a:t>
            </a:r>
            <a:endParaRPr lang="en-US" sz="1310" dirty="0"/>
          </a:p>
        </p:txBody>
      </p:sp>
    </p:spTree>
    <p:extLst>
      <p:ext uri="{BB962C8B-B14F-4D97-AF65-F5344CB8AC3E}">
        <p14:creationId xmlns:p14="http://schemas.microsoft.com/office/powerpoint/2010/main" val="30543319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181A1B"/>
          </a:solidFill>
          <a:ln/>
        </p:spPr>
      </p:sp>
      <p:sp>
        <p:nvSpPr>
          <p:cNvPr id="3" name="Shape 1"/>
          <p:cNvSpPr/>
          <p:nvPr/>
        </p:nvSpPr>
        <p:spPr>
          <a:xfrm>
            <a:off x="0" y="0"/>
            <a:ext cx="12192000" cy="6858000"/>
          </a:xfrm>
          <a:prstGeom prst="rect">
            <a:avLst/>
          </a:prstGeom>
          <a:solidFill>
            <a:srgbClr val="111213"/>
          </a:solidFill>
          <a:ln/>
        </p:spPr>
      </p:sp>
      <p:sp>
        <p:nvSpPr>
          <p:cNvPr id="4" name="Text 2"/>
          <p:cNvSpPr/>
          <p:nvPr/>
        </p:nvSpPr>
        <p:spPr>
          <a:xfrm>
            <a:off x="2098080" y="898228"/>
            <a:ext cx="7995742" cy="1157288"/>
          </a:xfrm>
          <a:prstGeom prst="rect">
            <a:avLst/>
          </a:prstGeom>
          <a:noFill/>
          <a:ln/>
        </p:spPr>
        <p:txBody>
          <a:bodyPr wrap="square" rtlCol="0" anchor="t"/>
          <a:lstStyle/>
          <a:p>
            <a:pPr>
              <a:lnSpc>
                <a:spcPts val="4556"/>
              </a:lnSpc>
            </a:pPr>
            <a:r>
              <a:rPr lang="en-US" sz="3645" b="1" kern="0" spc="-37" dirty="0">
                <a:solidFill>
                  <a:srgbClr val="FFFFFF"/>
                </a:solidFill>
                <a:latin typeface="Montserrat" pitchFamily="34" charset="0"/>
                <a:ea typeface="Montserrat" pitchFamily="34" charset="-122"/>
                <a:cs typeface="Montserrat" pitchFamily="34" charset="-120"/>
              </a:rPr>
              <a:t>The Objective: Developing Advanced Detection Capabilities</a:t>
            </a:r>
            <a:endParaRPr lang="en-US" sz="3645" dirty="0"/>
          </a:p>
        </p:txBody>
      </p:sp>
      <p:sp>
        <p:nvSpPr>
          <p:cNvPr id="5" name="Text 3"/>
          <p:cNvSpPr/>
          <p:nvPr/>
        </p:nvSpPr>
        <p:spPr>
          <a:xfrm>
            <a:off x="2086569" y="2703513"/>
            <a:ext cx="2363788" cy="578644"/>
          </a:xfrm>
          <a:prstGeom prst="rect">
            <a:avLst/>
          </a:prstGeom>
          <a:noFill/>
          <a:ln/>
        </p:spPr>
        <p:txBody>
          <a:bodyPr wrap="square" rtlCol="0" anchor="t"/>
          <a:lstStyle/>
          <a:p>
            <a:pPr>
              <a:lnSpc>
                <a:spcPts val="2278"/>
              </a:lnSpc>
            </a:pPr>
            <a:r>
              <a:rPr lang="en-US" sz="1822" b="1" kern="0" spc="-18" dirty="0">
                <a:solidFill>
                  <a:srgbClr val="FFFFFF"/>
                </a:solidFill>
                <a:latin typeface="Montserrat" pitchFamily="34" charset="0"/>
                <a:ea typeface="Montserrat" pitchFamily="34" charset="-122"/>
                <a:cs typeface="Montserrat" pitchFamily="34" charset="-120"/>
              </a:rPr>
              <a:t>Leveraging Machine Learning</a:t>
            </a:r>
            <a:endParaRPr lang="en-US" sz="1822" dirty="0"/>
          </a:p>
        </p:txBody>
      </p:sp>
      <p:sp>
        <p:nvSpPr>
          <p:cNvPr id="6" name="Text 4"/>
          <p:cNvSpPr/>
          <p:nvPr/>
        </p:nvSpPr>
        <p:spPr>
          <a:xfrm>
            <a:off x="2098080" y="3282157"/>
            <a:ext cx="2363788" cy="2499419"/>
          </a:xfrm>
          <a:prstGeom prst="rect">
            <a:avLst/>
          </a:prstGeom>
          <a:noFill/>
          <a:ln/>
        </p:spPr>
        <p:txBody>
          <a:bodyPr wrap="square" rtlCol="0" anchor="t"/>
          <a:lstStyle/>
          <a:p>
            <a:pPr>
              <a:lnSpc>
                <a:spcPts val="2187"/>
              </a:lnSpc>
            </a:pPr>
            <a:r>
              <a:rPr lang="en-US" sz="1458" dirty="0">
                <a:solidFill>
                  <a:srgbClr val="E2E6E9"/>
                </a:solidFill>
                <a:latin typeface="Source Sans Pro" pitchFamily="34" charset="0"/>
                <a:ea typeface="Source Sans Pro" pitchFamily="34" charset="-122"/>
                <a:cs typeface="Source Sans Pro" pitchFamily="34" charset="-120"/>
              </a:rPr>
              <a:t>By applying a range of machine learning techniques, including supervised learning algorithms and deep learning architectures, we aim to develop robust models capable of accurately identifying and classifying fake news content.</a:t>
            </a:r>
            <a:endParaRPr lang="en-US" sz="1458" dirty="0"/>
          </a:p>
        </p:txBody>
      </p:sp>
      <p:sp>
        <p:nvSpPr>
          <p:cNvPr id="7" name="Text 5"/>
          <p:cNvSpPr/>
          <p:nvPr/>
        </p:nvSpPr>
        <p:spPr>
          <a:xfrm>
            <a:off x="4908350" y="2663032"/>
            <a:ext cx="2363788" cy="867966"/>
          </a:xfrm>
          <a:prstGeom prst="rect">
            <a:avLst/>
          </a:prstGeom>
          <a:noFill/>
          <a:ln/>
        </p:spPr>
        <p:txBody>
          <a:bodyPr wrap="square" rtlCol="0" anchor="t"/>
          <a:lstStyle/>
          <a:p>
            <a:pPr>
              <a:lnSpc>
                <a:spcPts val="2278"/>
              </a:lnSpc>
            </a:pPr>
            <a:r>
              <a:rPr lang="en-US" sz="1822" b="1" kern="0" spc="-18" dirty="0">
                <a:solidFill>
                  <a:srgbClr val="FFFFFF"/>
                </a:solidFill>
                <a:latin typeface="Montserrat" pitchFamily="34" charset="0"/>
                <a:ea typeface="Montserrat" pitchFamily="34" charset="-122"/>
                <a:cs typeface="Montserrat" pitchFamily="34" charset="-120"/>
              </a:rPr>
              <a:t>Extracting Meaningful Features</a:t>
            </a:r>
            <a:endParaRPr lang="en-US" sz="1822" dirty="0"/>
          </a:p>
        </p:txBody>
      </p:sp>
      <p:sp>
        <p:nvSpPr>
          <p:cNvPr id="8" name="Text 6"/>
          <p:cNvSpPr/>
          <p:nvPr/>
        </p:nvSpPr>
        <p:spPr>
          <a:xfrm>
            <a:off x="4919861" y="3571478"/>
            <a:ext cx="2363788" cy="2221707"/>
          </a:xfrm>
          <a:prstGeom prst="rect">
            <a:avLst/>
          </a:prstGeom>
          <a:noFill/>
          <a:ln/>
        </p:spPr>
        <p:txBody>
          <a:bodyPr wrap="square" rtlCol="0" anchor="t"/>
          <a:lstStyle/>
          <a:p>
            <a:pPr>
              <a:lnSpc>
                <a:spcPts val="2187"/>
              </a:lnSpc>
            </a:pPr>
            <a:r>
              <a:rPr lang="en-US" sz="1458" dirty="0">
                <a:solidFill>
                  <a:srgbClr val="E2E6E9"/>
                </a:solidFill>
                <a:latin typeface="Source Sans Pro" pitchFamily="34" charset="0"/>
                <a:ea typeface="Source Sans Pro" pitchFamily="34" charset="-122"/>
                <a:cs typeface="Source Sans Pro" pitchFamily="34" charset="-120"/>
              </a:rPr>
              <a:t>Through the use of natural language processing (NLP) techniques, such as TF-IDF vectorization, we can extract meaningful features from textual data that can help distinguish genuine news from fabricated content.</a:t>
            </a:r>
            <a:endParaRPr lang="en-US" sz="1458" dirty="0"/>
          </a:p>
        </p:txBody>
      </p:sp>
      <p:sp>
        <p:nvSpPr>
          <p:cNvPr id="9" name="Text 7"/>
          <p:cNvSpPr/>
          <p:nvPr/>
        </p:nvSpPr>
        <p:spPr>
          <a:xfrm>
            <a:off x="7741643" y="2663032"/>
            <a:ext cx="2363788" cy="578644"/>
          </a:xfrm>
          <a:prstGeom prst="rect">
            <a:avLst/>
          </a:prstGeom>
          <a:noFill/>
          <a:ln/>
        </p:spPr>
        <p:txBody>
          <a:bodyPr wrap="square" rtlCol="0" anchor="t"/>
          <a:lstStyle/>
          <a:p>
            <a:pPr>
              <a:lnSpc>
                <a:spcPts val="2278"/>
              </a:lnSpc>
            </a:pPr>
            <a:r>
              <a:rPr lang="en-US" sz="1822" b="1" kern="0" spc="-18" dirty="0">
                <a:solidFill>
                  <a:srgbClr val="FFFFFF"/>
                </a:solidFill>
                <a:latin typeface="Montserrat" pitchFamily="34" charset="0"/>
                <a:ea typeface="Montserrat" pitchFamily="34" charset="-122"/>
                <a:cs typeface="Montserrat" pitchFamily="34" charset="-120"/>
              </a:rPr>
              <a:t>Enhancing Reliability</a:t>
            </a:r>
            <a:endParaRPr lang="en-US" sz="1822" dirty="0"/>
          </a:p>
        </p:txBody>
      </p:sp>
      <p:sp>
        <p:nvSpPr>
          <p:cNvPr id="10" name="Text 8"/>
          <p:cNvSpPr/>
          <p:nvPr/>
        </p:nvSpPr>
        <p:spPr>
          <a:xfrm>
            <a:off x="7741643" y="3282157"/>
            <a:ext cx="2363788" cy="2499419"/>
          </a:xfrm>
          <a:prstGeom prst="rect">
            <a:avLst/>
          </a:prstGeom>
          <a:noFill/>
          <a:ln/>
        </p:spPr>
        <p:txBody>
          <a:bodyPr wrap="square" rtlCol="0" anchor="t"/>
          <a:lstStyle/>
          <a:p>
            <a:pPr>
              <a:lnSpc>
                <a:spcPts val="2187"/>
              </a:lnSpc>
            </a:pPr>
            <a:r>
              <a:rPr lang="en-US" sz="1458" dirty="0">
                <a:solidFill>
                  <a:srgbClr val="E2E6E9"/>
                </a:solidFill>
                <a:latin typeface="Source Sans Pro" pitchFamily="34" charset="0"/>
                <a:ea typeface="Source Sans Pro" pitchFamily="34" charset="-122"/>
                <a:cs typeface="Source Sans Pro" pitchFamily="34" charset="-120"/>
              </a:rPr>
              <a:t>Our goal is to create an advanced fake news detection system that can effectively identify and debunk misinformation, thereby enhancing the reliability of information and promoting a more informed public discourse.</a:t>
            </a:r>
            <a:endParaRPr lang="en-US" sz="1458" dirty="0"/>
          </a:p>
        </p:txBody>
      </p:sp>
    </p:spTree>
    <p:extLst>
      <p:ext uri="{BB962C8B-B14F-4D97-AF65-F5344CB8AC3E}">
        <p14:creationId xmlns:p14="http://schemas.microsoft.com/office/powerpoint/2010/main" val="1897293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181A1B"/>
          </a:solidFill>
          <a:ln/>
        </p:spPr>
      </p:sp>
      <p:sp>
        <p:nvSpPr>
          <p:cNvPr id="3" name="Shape 1"/>
          <p:cNvSpPr/>
          <p:nvPr/>
        </p:nvSpPr>
        <p:spPr>
          <a:xfrm>
            <a:off x="0" y="0"/>
            <a:ext cx="12192000" cy="6858000"/>
          </a:xfrm>
          <a:prstGeom prst="rect">
            <a:avLst/>
          </a:prstGeom>
          <a:solidFill>
            <a:srgbClr val="111213"/>
          </a:solidFill>
          <a:ln/>
        </p:spPr>
      </p:sp>
      <p:sp>
        <p:nvSpPr>
          <p:cNvPr id="4" name="Text 2"/>
          <p:cNvSpPr/>
          <p:nvPr/>
        </p:nvSpPr>
        <p:spPr>
          <a:xfrm>
            <a:off x="2852044" y="414238"/>
            <a:ext cx="6487914" cy="939007"/>
          </a:xfrm>
          <a:prstGeom prst="rect">
            <a:avLst/>
          </a:prstGeom>
          <a:noFill/>
          <a:ln/>
        </p:spPr>
        <p:txBody>
          <a:bodyPr wrap="square" rtlCol="0" anchor="t"/>
          <a:lstStyle/>
          <a:p>
            <a:pPr>
              <a:lnSpc>
                <a:spcPts val="3697"/>
              </a:lnSpc>
            </a:pPr>
            <a:r>
              <a:rPr lang="en-US" sz="2957" b="1" kern="0" spc="-29" dirty="0">
                <a:solidFill>
                  <a:srgbClr val="FFFFFF"/>
                </a:solidFill>
                <a:latin typeface="Montserrat" pitchFamily="34" charset="0"/>
                <a:ea typeface="Montserrat" pitchFamily="34" charset="-122"/>
                <a:cs typeface="Montserrat" pitchFamily="34" charset="-120"/>
              </a:rPr>
              <a:t>Related Work: Exploring Existing Approaches</a:t>
            </a:r>
            <a:endParaRPr lang="en-US" sz="2957" dirty="0"/>
          </a:p>
        </p:txBody>
      </p:sp>
      <p:sp>
        <p:nvSpPr>
          <p:cNvPr id="5" name="Shape 3"/>
          <p:cNvSpPr/>
          <p:nvPr/>
        </p:nvSpPr>
        <p:spPr>
          <a:xfrm>
            <a:off x="2852044" y="1653679"/>
            <a:ext cx="3168848" cy="2202557"/>
          </a:xfrm>
          <a:prstGeom prst="roundRect">
            <a:avLst>
              <a:gd name="adj" fmla="val 2046"/>
            </a:avLst>
          </a:prstGeom>
          <a:solidFill>
            <a:srgbClr val="232629"/>
          </a:solidFill>
          <a:ln/>
        </p:spPr>
      </p:sp>
      <p:sp>
        <p:nvSpPr>
          <p:cNvPr id="6" name="Text 4"/>
          <p:cNvSpPr/>
          <p:nvPr/>
        </p:nvSpPr>
        <p:spPr>
          <a:xfrm>
            <a:off x="3002261" y="1803896"/>
            <a:ext cx="1987054" cy="234752"/>
          </a:xfrm>
          <a:prstGeom prst="rect">
            <a:avLst/>
          </a:prstGeom>
          <a:noFill/>
          <a:ln/>
        </p:spPr>
        <p:txBody>
          <a:bodyPr wrap="none" rtlCol="0" anchor="t"/>
          <a:lstStyle/>
          <a:p>
            <a:pPr>
              <a:lnSpc>
                <a:spcPts val="1848"/>
              </a:lnSpc>
            </a:pPr>
            <a:r>
              <a:rPr lang="en-US" sz="1479" b="1" kern="0" spc="-15" dirty="0">
                <a:solidFill>
                  <a:srgbClr val="FFFFFF"/>
                </a:solidFill>
                <a:latin typeface="Montserrat" pitchFamily="34" charset="0"/>
                <a:ea typeface="Montserrat" pitchFamily="34" charset="-122"/>
                <a:cs typeface="Montserrat" pitchFamily="34" charset="-120"/>
              </a:rPr>
              <a:t>Supervised Learning</a:t>
            </a:r>
            <a:endParaRPr lang="en-US" sz="1479" dirty="0"/>
          </a:p>
        </p:txBody>
      </p:sp>
      <p:sp>
        <p:nvSpPr>
          <p:cNvPr id="7" name="Text 5"/>
          <p:cNvSpPr/>
          <p:nvPr/>
        </p:nvSpPr>
        <p:spPr>
          <a:xfrm>
            <a:off x="3002261" y="2128738"/>
            <a:ext cx="2868414" cy="1351955"/>
          </a:xfrm>
          <a:prstGeom prst="rect">
            <a:avLst/>
          </a:prstGeom>
          <a:noFill/>
          <a:ln/>
        </p:spPr>
        <p:txBody>
          <a:bodyPr wrap="square" rtlCol="0" anchor="t"/>
          <a:lstStyle/>
          <a:p>
            <a:pPr>
              <a:lnSpc>
                <a:spcPts val="1774"/>
              </a:lnSpc>
            </a:pPr>
            <a:r>
              <a:rPr lang="en-US" sz="1183" dirty="0">
                <a:solidFill>
                  <a:srgbClr val="E2E6E9"/>
                </a:solidFill>
                <a:latin typeface="Source Sans Pro" pitchFamily="34" charset="0"/>
                <a:ea typeface="Source Sans Pro" pitchFamily="34" charset="-122"/>
                <a:cs typeface="Source Sans Pro" pitchFamily="34" charset="-120"/>
              </a:rPr>
              <a:t>Previous studies have explored the use of supervised learning algorithms, such as logistic regression and decision trees, trained on labeled datasets containing real and fake news articles. </a:t>
            </a:r>
            <a:endParaRPr lang="en-US" sz="1183" dirty="0"/>
          </a:p>
        </p:txBody>
      </p:sp>
      <p:sp>
        <p:nvSpPr>
          <p:cNvPr id="8" name="Shape 6"/>
          <p:cNvSpPr/>
          <p:nvPr/>
        </p:nvSpPr>
        <p:spPr>
          <a:xfrm>
            <a:off x="6171109" y="1653679"/>
            <a:ext cx="3168848" cy="2202557"/>
          </a:xfrm>
          <a:prstGeom prst="roundRect">
            <a:avLst>
              <a:gd name="adj" fmla="val 2046"/>
            </a:avLst>
          </a:prstGeom>
          <a:solidFill>
            <a:srgbClr val="232629"/>
          </a:solidFill>
          <a:ln/>
        </p:spPr>
      </p:sp>
      <p:sp>
        <p:nvSpPr>
          <p:cNvPr id="9" name="Text 7"/>
          <p:cNvSpPr/>
          <p:nvPr/>
        </p:nvSpPr>
        <p:spPr>
          <a:xfrm>
            <a:off x="6321326" y="1803896"/>
            <a:ext cx="2786162" cy="234752"/>
          </a:xfrm>
          <a:prstGeom prst="rect">
            <a:avLst/>
          </a:prstGeom>
          <a:noFill/>
          <a:ln/>
        </p:spPr>
        <p:txBody>
          <a:bodyPr wrap="none" rtlCol="0" anchor="t"/>
          <a:lstStyle/>
          <a:p>
            <a:pPr>
              <a:lnSpc>
                <a:spcPts val="1848"/>
              </a:lnSpc>
            </a:pPr>
            <a:r>
              <a:rPr lang="en-US" sz="1479" b="1" kern="0" spc="-15" dirty="0">
                <a:solidFill>
                  <a:srgbClr val="FFFFFF"/>
                </a:solidFill>
                <a:latin typeface="Montserrat" pitchFamily="34" charset="0"/>
                <a:ea typeface="Montserrat" pitchFamily="34" charset="-122"/>
                <a:cs typeface="Montserrat" pitchFamily="34" charset="-120"/>
              </a:rPr>
              <a:t>Deep Learning Architectures</a:t>
            </a:r>
            <a:endParaRPr lang="en-US" sz="1479" dirty="0"/>
          </a:p>
        </p:txBody>
      </p:sp>
      <p:sp>
        <p:nvSpPr>
          <p:cNvPr id="10" name="Text 8"/>
          <p:cNvSpPr/>
          <p:nvPr/>
        </p:nvSpPr>
        <p:spPr>
          <a:xfrm>
            <a:off x="6321326" y="2128739"/>
            <a:ext cx="2868414" cy="1577281"/>
          </a:xfrm>
          <a:prstGeom prst="rect">
            <a:avLst/>
          </a:prstGeom>
          <a:noFill/>
          <a:ln/>
        </p:spPr>
        <p:txBody>
          <a:bodyPr wrap="square" rtlCol="0" anchor="t"/>
          <a:lstStyle/>
          <a:p>
            <a:pPr>
              <a:lnSpc>
                <a:spcPts val="1774"/>
              </a:lnSpc>
            </a:pPr>
            <a:r>
              <a:rPr lang="en-US" sz="1183" dirty="0">
                <a:solidFill>
                  <a:srgbClr val="E2E6E9"/>
                </a:solidFill>
                <a:latin typeface="Source Sans Pro" pitchFamily="34" charset="0"/>
                <a:ea typeface="Source Sans Pro" pitchFamily="34" charset="-122"/>
                <a:cs typeface="Source Sans Pro" pitchFamily="34" charset="-120"/>
              </a:rPr>
              <a:t>Researchers have also investigated the effectiveness of deep learning models, including Convolutional Neural Networks (CNNs) and Recurrent Neural Networks (RNNs), in capturing complex relationships within textual data for improved fake news detection.</a:t>
            </a:r>
            <a:endParaRPr lang="en-US" sz="1183" dirty="0"/>
          </a:p>
        </p:txBody>
      </p:sp>
      <p:sp>
        <p:nvSpPr>
          <p:cNvPr id="11" name="Shape 9"/>
          <p:cNvSpPr/>
          <p:nvPr/>
        </p:nvSpPr>
        <p:spPr>
          <a:xfrm>
            <a:off x="2852044" y="4006454"/>
            <a:ext cx="3168848" cy="2437308"/>
          </a:xfrm>
          <a:prstGeom prst="roundRect">
            <a:avLst>
              <a:gd name="adj" fmla="val 1849"/>
            </a:avLst>
          </a:prstGeom>
          <a:solidFill>
            <a:srgbClr val="232629"/>
          </a:solidFill>
          <a:ln/>
        </p:spPr>
        <p:txBody>
          <a:bodyPr/>
          <a:lstStyle/>
          <a:p>
            <a:endParaRPr lang="en-IN" dirty="0"/>
          </a:p>
        </p:txBody>
      </p:sp>
      <p:sp>
        <p:nvSpPr>
          <p:cNvPr id="12" name="Text 10"/>
          <p:cNvSpPr/>
          <p:nvPr/>
        </p:nvSpPr>
        <p:spPr>
          <a:xfrm>
            <a:off x="3002260" y="4156670"/>
            <a:ext cx="2171403" cy="234752"/>
          </a:xfrm>
          <a:prstGeom prst="rect">
            <a:avLst/>
          </a:prstGeom>
          <a:noFill/>
          <a:ln/>
        </p:spPr>
        <p:txBody>
          <a:bodyPr wrap="none" rtlCol="0" anchor="t"/>
          <a:lstStyle/>
          <a:p>
            <a:pPr>
              <a:lnSpc>
                <a:spcPts val="1848"/>
              </a:lnSpc>
            </a:pPr>
            <a:r>
              <a:rPr lang="en-US" sz="1479" b="1" kern="0" spc="-15" dirty="0">
                <a:solidFill>
                  <a:srgbClr val="FFFFFF"/>
                </a:solidFill>
                <a:latin typeface="Montserrat" pitchFamily="34" charset="0"/>
                <a:ea typeface="Montserrat" pitchFamily="34" charset="-122"/>
                <a:cs typeface="Montserrat" pitchFamily="34" charset="-120"/>
              </a:rPr>
              <a:t>Ensemble Approaches</a:t>
            </a:r>
            <a:endParaRPr lang="en-US" sz="1479" dirty="0"/>
          </a:p>
        </p:txBody>
      </p:sp>
      <p:sp>
        <p:nvSpPr>
          <p:cNvPr id="13" name="Text 11"/>
          <p:cNvSpPr/>
          <p:nvPr/>
        </p:nvSpPr>
        <p:spPr>
          <a:xfrm>
            <a:off x="3002261" y="4481513"/>
            <a:ext cx="2868414" cy="1351955"/>
          </a:xfrm>
          <a:prstGeom prst="rect">
            <a:avLst/>
          </a:prstGeom>
          <a:noFill/>
          <a:ln/>
        </p:spPr>
        <p:txBody>
          <a:bodyPr wrap="square" rtlCol="0" anchor="t"/>
          <a:lstStyle/>
          <a:p>
            <a:pPr>
              <a:lnSpc>
                <a:spcPts val="1774"/>
              </a:lnSpc>
            </a:pPr>
            <a:r>
              <a:rPr lang="en-US" sz="1183" dirty="0">
                <a:solidFill>
                  <a:srgbClr val="E2E6E9"/>
                </a:solidFill>
                <a:latin typeface="Source Sans Pro" pitchFamily="34" charset="0"/>
                <a:ea typeface="Source Sans Pro" pitchFamily="34" charset="-122"/>
                <a:cs typeface="Source Sans Pro" pitchFamily="34" charset="-120"/>
              </a:rPr>
              <a:t>Combining multiple models through ensemble learning techniques has shown promising results, with studies demonstrating that ensemble methods can achieve higher accuracy in distinguishing fake news from genuine content.</a:t>
            </a:r>
            <a:endParaRPr lang="en-US" sz="1183" dirty="0"/>
          </a:p>
        </p:txBody>
      </p:sp>
      <p:sp>
        <p:nvSpPr>
          <p:cNvPr id="14" name="Shape 12"/>
          <p:cNvSpPr/>
          <p:nvPr/>
        </p:nvSpPr>
        <p:spPr>
          <a:xfrm>
            <a:off x="6171109" y="4006454"/>
            <a:ext cx="3168848" cy="2437308"/>
          </a:xfrm>
          <a:prstGeom prst="roundRect">
            <a:avLst>
              <a:gd name="adj" fmla="val 1849"/>
            </a:avLst>
          </a:prstGeom>
          <a:solidFill>
            <a:srgbClr val="232629"/>
          </a:solidFill>
          <a:ln/>
        </p:spPr>
      </p:sp>
      <p:sp>
        <p:nvSpPr>
          <p:cNvPr id="15" name="Text 13"/>
          <p:cNvSpPr/>
          <p:nvPr/>
        </p:nvSpPr>
        <p:spPr>
          <a:xfrm>
            <a:off x="6321326" y="4156670"/>
            <a:ext cx="2868414" cy="469503"/>
          </a:xfrm>
          <a:prstGeom prst="rect">
            <a:avLst/>
          </a:prstGeom>
          <a:noFill/>
          <a:ln/>
        </p:spPr>
        <p:txBody>
          <a:bodyPr wrap="square" rtlCol="0" anchor="t"/>
          <a:lstStyle/>
          <a:p>
            <a:pPr>
              <a:lnSpc>
                <a:spcPts val="1848"/>
              </a:lnSpc>
            </a:pPr>
            <a:r>
              <a:rPr lang="en-US" sz="1479" b="1" kern="0" spc="-15" dirty="0">
                <a:solidFill>
                  <a:srgbClr val="FFFFFF"/>
                </a:solidFill>
                <a:latin typeface="Montserrat" pitchFamily="34" charset="0"/>
                <a:ea typeface="Montserrat" pitchFamily="34" charset="-122"/>
                <a:cs typeface="Montserrat" pitchFamily="34" charset="-120"/>
              </a:rPr>
              <a:t>Improving upon Previous Work</a:t>
            </a:r>
            <a:endParaRPr lang="en-US" sz="1479" dirty="0"/>
          </a:p>
        </p:txBody>
      </p:sp>
      <p:sp>
        <p:nvSpPr>
          <p:cNvPr id="16" name="Text 14"/>
          <p:cNvSpPr/>
          <p:nvPr/>
        </p:nvSpPr>
        <p:spPr>
          <a:xfrm>
            <a:off x="6321326" y="4716265"/>
            <a:ext cx="2868414" cy="1577281"/>
          </a:xfrm>
          <a:prstGeom prst="rect">
            <a:avLst/>
          </a:prstGeom>
          <a:noFill/>
          <a:ln/>
        </p:spPr>
        <p:txBody>
          <a:bodyPr wrap="square" rtlCol="0" anchor="t"/>
          <a:lstStyle/>
          <a:p>
            <a:pPr>
              <a:lnSpc>
                <a:spcPts val="1774"/>
              </a:lnSpc>
            </a:pPr>
            <a:r>
              <a:rPr lang="en-US" sz="1183" dirty="0">
                <a:solidFill>
                  <a:srgbClr val="E2E6E9"/>
                </a:solidFill>
                <a:latin typeface="Source Sans Pro" pitchFamily="34" charset="0"/>
                <a:ea typeface="Source Sans Pro" pitchFamily="34" charset="-122"/>
                <a:cs typeface="Source Sans Pro" pitchFamily="34" charset="-120"/>
              </a:rPr>
              <a:t>To further enhance the effectiveness of fake news detection, this project proposes to leverage TF-IDF vectorization, implement multiple machine learning models, and train on a larger volume of data, building upon the insights and limitations identified in prior research.</a:t>
            </a:r>
            <a:endParaRPr lang="en-US" sz="1183" dirty="0"/>
          </a:p>
        </p:txBody>
      </p:sp>
    </p:spTree>
    <p:extLst>
      <p:ext uri="{BB962C8B-B14F-4D97-AF65-F5344CB8AC3E}">
        <p14:creationId xmlns:p14="http://schemas.microsoft.com/office/powerpoint/2010/main" val="16370558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181A1B"/>
          </a:solidFill>
          <a:ln/>
        </p:spPr>
      </p:sp>
      <p:sp>
        <p:nvSpPr>
          <p:cNvPr id="3" name="Shape 1"/>
          <p:cNvSpPr/>
          <p:nvPr/>
        </p:nvSpPr>
        <p:spPr>
          <a:xfrm>
            <a:off x="0" y="-11412"/>
            <a:ext cx="12192000" cy="6869412"/>
          </a:xfrm>
          <a:prstGeom prst="rect">
            <a:avLst/>
          </a:prstGeom>
          <a:solidFill>
            <a:srgbClr val="111213"/>
          </a:solidFill>
          <a:ln/>
        </p:spPr>
      </p:sp>
      <p:sp>
        <p:nvSpPr>
          <p:cNvPr id="5" name="Text 2"/>
          <p:cNvSpPr/>
          <p:nvPr/>
        </p:nvSpPr>
        <p:spPr>
          <a:xfrm>
            <a:off x="1335286" y="413644"/>
            <a:ext cx="6473329" cy="936823"/>
          </a:xfrm>
          <a:prstGeom prst="rect">
            <a:avLst/>
          </a:prstGeom>
          <a:noFill/>
          <a:ln/>
        </p:spPr>
        <p:txBody>
          <a:bodyPr wrap="square" rtlCol="0" anchor="t"/>
          <a:lstStyle/>
          <a:p>
            <a:pPr>
              <a:lnSpc>
                <a:spcPts val="3688"/>
              </a:lnSpc>
            </a:pPr>
            <a:r>
              <a:rPr lang="en-US" sz="2951" b="1" kern="0" spc="-29" dirty="0">
                <a:solidFill>
                  <a:srgbClr val="FFFFFF"/>
                </a:solidFill>
                <a:latin typeface="Montserrat" pitchFamily="34" charset="0"/>
                <a:ea typeface="Montserrat" pitchFamily="34" charset="-122"/>
                <a:cs typeface="Montserrat" pitchFamily="34" charset="-120"/>
              </a:rPr>
              <a:t>The Proposed Approach: Implementing Multiple Models</a:t>
            </a:r>
            <a:endParaRPr lang="en-US" sz="2951" dirty="0"/>
          </a:p>
        </p:txBody>
      </p:sp>
      <p:sp>
        <p:nvSpPr>
          <p:cNvPr id="6" name="Shape 3"/>
          <p:cNvSpPr/>
          <p:nvPr/>
        </p:nvSpPr>
        <p:spPr>
          <a:xfrm>
            <a:off x="1550789" y="1575296"/>
            <a:ext cx="18653" cy="4868962"/>
          </a:xfrm>
          <a:prstGeom prst="rect">
            <a:avLst/>
          </a:prstGeom>
          <a:solidFill>
            <a:srgbClr val="FFFFFF"/>
          </a:solidFill>
          <a:ln/>
        </p:spPr>
      </p:sp>
      <p:sp>
        <p:nvSpPr>
          <p:cNvPr id="7" name="Shape 4"/>
          <p:cNvSpPr/>
          <p:nvPr/>
        </p:nvSpPr>
        <p:spPr>
          <a:xfrm>
            <a:off x="1728738" y="1851620"/>
            <a:ext cx="524669" cy="18653"/>
          </a:xfrm>
          <a:prstGeom prst="rect">
            <a:avLst/>
          </a:prstGeom>
          <a:solidFill>
            <a:srgbClr val="FFFFFF"/>
          </a:solidFill>
          <a:ln/>
        </p:spPr>
      </p:sp>
      <p:sp>
        <p:nvSpPr>
          <p:cNvPr id="8" name="Shape 5"/>
          <p:cNvSpPr/>
          <p:nvPr/>
        </p:nvSpPr>
        <p:spPr>
          <a:xfrm>
            <a:off x="1391494" y="1692375"/>
            <a:ext cx="337244" cy="337244"/>
          </a:xfrm>
          <a:prstGeom prst="roundRect">
            <a:avLst>
              <a:gd name="adj" fmla="val 13335"/>
            </a:avLst>
          </a:prstGeom>
          <a:solidFill>
            <a:srgbClr val="232629"/>
          </a:solidFill>
          <a:ln/>
        </p:spPr>
      </p:sp>
      <p:sp>
        <p:nvSpPr>
          <p:cNvPr id="9" name="Text 6"/>
          <p:cNvSpPr/>
          <p:nvPr/>
        </p:nvSpPr>
        <p:spPr>
          <a:xfrm>
            <a:off x="1517104" y="1720454"/>
            <a:ext cx="85923" cy="280988"/>
          </a:xfrm>
          <a:prstGeom prst="rect">
            <a:avLst/>
          </a:prstGeom>
          <a:noFill/>
          <a:ln/>
        </p:spPr>
        <p:txBody>
          <a:bodyPr wrap="none" rtlCol="0" anchor="t"/>
          <a:lstStyle/>
          <a:p>
            <a:pPr algn="ctr">
              <a:lnSpc>
                <a:spcPts val="2213"/>
              </a:lnSpc>
            </a:pPr>
            <a:r>
              <a:rPr lang="en-US" sz="1771" b="1" kern="0" spc="-17" dirty="0">
                <a:solidFill>
                  <a:srgbClr val="FFFFFF"/>
                </a:solidFill>
                <a:latin typeface="Montserrat" pitchFamily="34" charset="0"/>
                <a:ea typeface="Montserrat" pitchFamily="34" charset="-122"/>
                <a:cs typeface="Montserrat" pitchFamily="34" charset="-120"/>
              </a:rPr>
              <a:t>1</a:t>
            </a:r>
            <a:endParaRPr lang="en-US" sz="1771" dirty="0"/>
          </a:p>
        </p:txBody>
      </p:sp>
      <p:sp>
        <p:nvSpPr>
          <p:cNvPr id="10" name="Text 7"/>
          <p:cNvSpPr/>
          <p:nvPr/>
        </p:nvSpPr>
        <p:spPr>
          <a:xfrm>
            <a:off x="2384524" y="1725117"/>
            <a:ext cx="2810868" cy="234256"/>
          </a:xfrm>
          <a:prstGeom prst="rect">
            <a:avLst/>
          </a:prstGeom>
          <a:noFill/>
          <a:ln/>
        </p:spPr>
        <p:txBody>
          <a:bodyPr wrap="none" rtlCol="0" anchor="t"/>
          <a:lstStyle/>
          <a:p>
            <a:pPr>
              <a:lnSpc>
                <a:spcPts val="1844"/>
              </a:lnSpc>
            </a:pPr>
            <a:r>
              <a:rPr lang="en-US" sz="1476" b="1" kern="0" spc="-15" dirty="0">
                <a:solidFill>
                  <a:srgbClr val="FFFFFF"/>
                </a:solidFill>
                <a:latin typeface="Montserrat" pitchFamily="34" charset="0"/>
                <a:ea typeface="Montserrat" pitchFamily="34" charset="-122"/>
                <a:cs typeface="Montserrat" pitchFamily="34" charset="-120"/>
              </a:rPr>
              <a:t>Data Collection, Cleaning and Transformation</a:t>
            </a:r>
            <a:endParaRPr lang="en-US" sz="1476" dirty="0"/>
          </a:p>
        </p:txBody>
      </p:sp>
      <p:sp>
        <p:nvSpPr>
          <p:cNvPr id="11" name="Text 8"/>
          <p:cNvSpPr/>
          <p:nvPr/>
        </p:nvSpPr>
        <p:spPr>
          <a:xfrm>
            <a:off x="2384525" y="2049265"/>
            <a:ext cx="5424091" cy="899319"/>
          </a:xfrm>
          <a:prstGeom prst="rect">
            <a:avLst/>
          </a:prstGeom>
          <a:noFill/>
          <a:ln/>
        </p:spPr>
        <p:txBody>
          <a:bodyPr wrap="square" rtlCol="0" anchor="t"/>
          <a:lstStyle/>
          <a:p>
            <a:pPr>
              <a:lnSpc>
                <a:spcPts val="1771"/>
              </a:lnSpc>
            </a:pPr>
            <a:r>
              <a:rPr lang="en-US" sz="1180" dirty="0">
                <a:solidFill>
                  <a:srgbClr val="E2E6E9"/>
                </a:solidFill>
                <a:latin typeface="Source Sans Pro" pitchFamily="34" charset="0"/>
                <a:ea typeface="Source Sans Pro" pitchFamily="34" charset="-122"/>
                <a:cs typeface="Source Sans Pro" pitchFamily="34" charset="-120"/>
              </a:rPr>
              <a:t>The project begins with the collection and preprocessing of a balanced dataset containing both real and fake news articles. This includes removing unnecessary information, handling missing values, and converting the textual data into a format suitable for machine learning algorithms.</a:t>
            </a:r>
            <a:endParaRPr lang="en-US" sz="1180" dirty="0"/>
          </a:p>
        </p:txBody>
      </p:sp>
      <p:sp>
        <p:nvSpPr>
          <p:cNvPr id="12" name="Shape 9"/>
          <p:cNvSpPr/>
          <p:nvPr/>
        </p:nvSpPr>
        <p:spPr>
          <a:xfrm>
            <a:off x="1728738" y="3524548"/>
            <a:ext cx="524669" cy="18653"/>
          </a:xfrm>
          <a:prstGeom prst="rect">
            <a:avLst/>
          </a:prstGeom>
          <a:solidFill>
            <a:srgbClr val="FFFFFF"/>
          </a:solidFill>
          <a:ln/>
        </p:spPr>
      </p:sp>
      <p:sp>
        <p:nvSpPr>
          <p:cNvPr id="13" name="Shape 10"/>
          <p:cNvSpPr/>
          <p:nvPr/>
        </p:nvSpPr>
        <p:spPr>
          <a:xfrm>
            <a:off x="1391494" y="3365302"/>
            <a:ext cx="337244" cy="337244"/>
          </a:xfrm>
          <a:prstGeom prst="roundRect">
            <a:avLst>
              <a:gd name="adj" fmla="val 13335"/>
            </a:avLst>
          </a:prstGeom>
          <a:solidFill>
            <a:srgbClr val="232629"/>
          </a:solidFill>
          <a:ln/>
        </p:spPr>
      </p:sp>
      <p:sp>
        <p:nvSpPr>
          <p:cNvPr id="14" name="Text 11"/>
          <p:cNvSpPr/>
          <p:nvPr/>
        </p:nvSpPr>
        <p:spPr>
          <a:xfrm>
            <a:off x="1494879" y="3393381"/>
            <a:ext cx="130473" cy="280988"/>
          </a:xfrm>
          <a:prstGeom prst="rect">
            <a:avLst/>
          </a:prstGeom>
          <a:noFill/>
          <a:ln/>
        </p:spPr>
        <p:txBody>
          <a:bodyPr wrap="none" rtlCol="0" anchor="t"/>
          <a:lstStyle/>
          <a:p>
            <a:pPr algn="ctr">
              <a:lnSpc>
                <a:spcPts val="2213"/>
              </a:lnSpc>
            </a:pPr>
            <a:r>
              <a:rPr lang="en-US" sz="1771" b="1" kern="0" spc="-17" dirty="0">
                <a:solidFill>
                  <a:srgbClr val="FFFFFF"/>
                </a:solidFill>
                <a:latin typeface="Montserrat" pitchFamily="34" charset="0"/>
                <a:ea typeface="Montserrat" pitchFamily="34" charset="-122"/>
                <a:cs typeface="Montserrat" pitchFamily="34" charset="-120"/>
              </a:rPr>
              <a:t>2</a:t>
            </a:r>
            <a:endParaRPr lang="en-US" sz="1771" dirty="0"/>
          </a:p>
        </p:txBody>
      </p:sp>
      <p:sp>
        <p:nvSpPr>
          <p:cNvPr id="15" name="Text 12"/>
          <p:cNvSpPr/>
          <p:nvPr/>
        </p:nvSpPr>
        <p:spPr>
          <a:xfrm>
            <a:off x="2384524" y="3398045"/>
            <a:ext cx="1873845" cy="234256"/>
          </a:xfrm>
          <a:prstGeom prst="rect">
            <a:avLst/>
          </a:prstGeom>
          <a:noFill/>
          <a:ln/>
        </p:spPr>
        <p:txBody>
          <a:bodyPr wrap="none" rtlCol="0" anchor="t"/>
          <a:lstStyle/>
          <a:p>
            <a:pPr>
              <a:lnSpc>
                <a:spcPts val="1844"/>
              </a:lnSpc>
            </a:pPr>
            <a:r>
              <a:rPr lang="en-US" sz="1476" b="1" kern="0" spc="-15" dirty="0">
                <a:solidFill>
                  <a:srgbClr val="FFFFFF"/>
                </a:solidFill>
                <a:latin typeface="Montserrat" pitchFamily="34" charset="0"/>
                <a:ea typeface="Montserrat" pitchFamily="34" charset="-122"/>
                <a:cs typeface="Montserrat" pitchFamily="34" charset="-120"/>
              </a:rPr>
              <a:t>Model Training</a:t>
            </a:r>
            <a:endParaRPr lang="en-US" sz="1476" dirty="0"/>
          </a:p>
        </p:txBody>
      </p:sp>
      <p:sp>
        <p:nvSpPr>
          <p:cNvPr id="16" name="Text 13"/>
          <p:cNvSpPr/>
          <p:nvPr/>
        </p:nvSpPr>
        <p:spPr>
          <a:xfrm>
            <a:off x="2384525" y="3722192"/>
            <a:ext cx="5424091" cy="899319"/>
          </a:xfrm>
          <a:prstGeom prst="rect">
            <a:avLst/>
          </a:prstGeom>
          <a:noFill/>
          <a:ln/>
        </p:spPr>
        <p:txBody>
          <a:bodyPr wrap="square" rtlCol="0" anchor="t"/>
          <a:lstStyle/>
          <a:p>
            <a:pPr>
              <a:lnSpc>
                <a:spcPts val="1771"/>
              </a:lnSpc>
            </a:pPr>
            <a:r>
              <a:rPr lang="en-US" sz="1180" dirty="0">
                <a:solidFill>
                  <a:srgbClr val="E2E6E9"/>
                </a:solidFill>
                <a:latin typeface="Source Sans Pro" pitchFamily="34" charset="0"/>
                <a:ea typeface="Source Sans Pro" pitchFamily="34" charset="-122"/>
                <a:cs typeface="Source Sans Pro" pitchFamily="34" charset="-120"/>
              </a:rPr>
              <a:t>Three distinct machine learning models will be trained and evaluated: Logistic Regression, Decision Tree Classifier, and Random Forest Classifier. Each model will be trained on the preprocessed dataset, leveraging TF-IDF vectorization to capture the importance of textual features.</a:t>
            </a:r>
            <a:endParaRPr lang="en-US" sz="1180" dirty="0"/>
          </a:p>
        </p:txBody>
      </p:sp>
      <p:sp>
        <p:nvSpPr>
          <p:cNvPr id="17" name="Shape 14"/>
          <p:cNvSpPr/>
          <p:nvPr/>
        </p:nvSpPr>
        <p:spPr>
          <a:xfrm>
            <a:off x="1728738" y="5197475"/>
            <a:ext cx="524669" cy="18653"/>
          </a:xfrm>
          <a:prstGeom prst="rect">
            <a:avLst/>
          </a:prstGeom>
          <a:solidFill>
            <a:srgbClr val="FFFFFF"/>
          </a:solidFill>
          <a:ln/>
        </p:spPr>
      </p:sp>
      <p:sp>
        <p:nvSpPr>
          <p:cNvPr id="18" name="Shape 15"/>
          <p:cNvSpPr/>
          <p:nvPr/>
        </p:nvSpPr>
        <p:spPr>
          <a:xfrm>
            <a:off x="1391494" y="5038230"/>
            <a:ext cx="337244" cy="337244"/>
          </a:xfrm>
          <a:prstGeom prst="roundRect">
            <a:avLst>
              <a:gd name="adj" fmla="val 13335"/>
            </a:avLst>
          </a:prstGeom>
          <a:solidFill>
            <a:srgbClr val="232629"/>
          </a:solidFill>
          <a:ln/>
        </p:spPr>
      </p:sp>
      <p:sp>
        <p:nvSpPr>
          <p:cNvPr id="19" name="Text 16"/>
          <p:cNvSpPr/>
          <p:nvPr/>
        </p:nvSpPr>
        <p:spPr>
          <a:xfrm>
            <a:off x="1494681" y="5066308"/>
            <a:ext cx="130869" cy="280988"/>
          </a:xfrm>
          <a:prstGeom prst="rect">
            <a:avLst/>
          </a:prstGeom>
          <a:noFill/>
          <a:ln/>
        </p:spPr>
        <p:txBody>
          <a:bodyPr wrap="none" rtlCol="0" anchor="t"/>
          <a:lstStyle/>
          <a:p>
            <a:pPr algn="ctr">
              <a:lnSpc>
                <a:spcPts val="2213"/>
              </a:lnSpc>
            </a:pPr>
            <a:r>
              <a:rPr lang="en-US" sz="1771" b="1" kern="0" spc="-17" dirty="0">
                <a:solidFill>
                  <a:srgbClr val="FFFFFF"/>
                </a:solidFill>
                <a:latin typeface="Montserrat" pitchFamily="34" charset="0"/>
                <a:ea typeface="Montserrat" pitchFamily="34" charset="-122"/>
                <a:cs typeface="Montserrat" pitchFamily="34" charset="-120"/>
              </a:rPr>
              <a:t>3</a:t>
            </a:r>
            <a:endParaRPr lang="en-US" sz="1771" dirty="0"/>
          </a:p>
        </p:txBody>
      </p:sp>
      <p:sp>
        <p:nvSpPr>
          <p:cNvPr id="20" name="Text 17"/>
          <p:cNvSpPr/>
          <p:nvPr/>
        </p:nvSpPr>
        <p:spPr>
          <a:xfrm>
            <a:off x="2384525" y="5070971"/>
            <a:ext cx="3338711" cy="234256"/>
          </a:xfrm>
          <a:prstGeom prst="rect">
            <a:avLst/>
          </a:prstGeom>
          <a:noFill/>
          <a:ln/>
        </p:spPr>
        <p:txBody>
          <a:bodyPr wrap="none" rtlCol="0" anchor="t"/>
          <a:lstStyle/>
          <a:p>
            <a:pPr>
              <a:lnSpc>
                <a:spcPts val="1844"/>
              </a:lnSpc>
            </a:pPr>
            <a:r>
              <a:rPr lang="en-US" sz="1476" b="1" kern="0" spc="-15" dirty="0">
                <a:solidFill>
                  <a:srgbClr val="FFFFFF"/>
                </a:solidFill>
                <a:latin typeface="Montserrat" pitchFamily="34" charset="0"/>
                <a:ea typeface="Montserrat" pitchFamily="34" charset="-122"/>
                <a:cs typeface="Montserrat" pitchFamily="34" charset="-120"/>
              </a:rPr>
              <a:t>Model Evaluation and Deployment</a:t>
            </a:r>
            <a:endParaRPr lang="en-US" sz="1476" dirty="0"/>
          </a:p>
        </p:txBody>
      </p:sp>
      <p:sp>
        <p:nvSpPr>
          <p:cNvPr id="21" name="Text 18"/>
          <p:cNvSpPr/>
          <p:nvPr/>
        </p:nvSpPr>
        <p:spPr>
          <a:xfrm>
            <a:off x="2384525" y="5395120"/>
            <a:ext cx="5424091" cy="899319"/>
          </a:xfrm>
          <a:prstGeom prst="rect">
            <a:avLst/>
          </a:prstGeom>
          <a:noFill/>
          <a:ln/>
        </p:spPr>
        <p:txBody>
          <a:bodyPr wrap="square" rtlCol="0" anchor="t"/>
          <a:lstStyle/>
          <a:p>
            <a:pPr>
              <a:lnSpc>
                <a:spcPts val="1771"/>
              </a:lnSpc>
            </a:pPr>
            <a:r>
              <a:rPr lang="en-US" sz="1180" dirty="0">
                <a:solidFill>
                  <a:srgbClr val="E2E6E9"/>
                </a:solidFill>
                <a:latin typeface="Source Sans Pro" pitchFamily="34" charset="0"/>
                <a:ea typeface="Source Sans Pro" pitchFamily="34" charset="-122"/>
                <a:cs typeface="Source Sans Pro" pitchFamily="34" charset="-120"/>
              </a:rPr>
              <a:t>The performance of the trained models will be assessed using various metrics, such as accuracy, precision, recall, and F1-score. The most effective model will then be selected , enabling the detection and classification of fake news in real-world scenarios.</a:t>
            </a:r>
            <a:endParaRPr lang="en-US" sz="1180" dirty="0"/>
          </a:p>
        </p:txBody>
      </p:sp>
      <p:pic>
        <p:nvPicPr>
          <p:cNvPr id="26" name="Picture 25">
            <a:extLst>
              <a:ext uri="{FF2B5EF4-FFF2-40B4-BE49-F238E27FC236}">
                <a16:creationId xmlns:a16="http://schemas.microsoft.com/office/drawing/2014/main" id="{880C0D67-50C7-7553-623B-0F343607E919}"/>
              </a:ext>
            </a:extLst>
          </p:cNvPr>
          <p:cNvPicPr>
            <a:picLocks noChangeAspect="1"/>
          </p:cNvPicPr>
          <p:nvPr/>
        </p:nvPicPr>
        <p:blipFill rotWithShape="1">
          <a:blip r:embed="rId3">
            <a:extLst>
              <a:ext uri="{28A0092B-C50C-407E-A947-70E740481C1C}">
                <a14:useLocalDpi xmlns:a14="http://schemas.microsoft.com/office/drawing/2010/main" val="0"/>
              </a:ext>
            </a:extLst>
          </a:blip>
          <a:srcRect l="31084" r="29523"/>
          <a:stretch/>
        </p:blipFill>
        <p:spPr>
          <a:xfrm>
            <a:off x="8138888" y="-82296"/>
            <a:ext cx="4086798" cy="6951708"/>
          </a:xfrm>
          <a:prstGeom prst="rect">
            <a:avLst/>
          </a:prstGeom>
        </p:spPr>
      </p:pic>
    </p:spTree>
    <p:extLst>
      <p:ext uri="{BB962C8B-B14F-4D97-AF65-F5344CB8AC3E}">
        <p14:creationId xmlns:p14="http://schemas.microsoft.com/office/powerpoint/2010/main" val="4045092108"/>
      </p:ext>
    </p:extLst>
  </p:cSld>
  <p:clrMapOvr>
    <a:masterClrMapping/>
  </p:clrMapOvr>
</p:sld>
</file>

<file path=ppt/theme/theme1.xml><?xml version="1.0" encoding="utf-8"?>
<a:theme xmlns:a="http://schemas.openxmlformats.org/drawingml/2006/main" name="Custom">
  <a:themeElements>
    <a:clrScheme name="Tech presentation">
      <a:dk1>
        <a:srgbClr val="000000"/>
      </a:dk1>
      <a:lt1>
        <a:srgbClr val="FFFFFF"/>
      </a:lt1>
      <a:dk2>
        <a:srgbClr val="435369"/>
      </a:dk2>
      <a:lt2>
        <a:srgbClr val="E8E8E8"/>
      </a:lt2>
      <a:accent1>
        <a:srgbClr val="A53F51"/>
      </a:accent1>
      <a:accent2>
        <a:srgbClr val="E89756"/>
      </a:accent2>
      <a:accent3>
        <a:srgbClr val="2F3342"/>
      </a:accent3>
      <a:accent4>
        <a:srgbClr val="2B2052"/>
      </a:accent4>
      <a:accent5>
        <a:srgbClr val="00023A"/>
      </a:accent5>
      <a:accent6>
        <a:srgbClr val="7E7E7E"/>
      </a:accent6>
      <a:hlink>
        <a:srgbClr val="467886"/>
      </a:hlink>
      <a:folHlink>
        <a:srgbClr val="96607D"/>
      </a:folHlink>
    </a:clrScheme>
    <a:fontScheme name="Custom 99">
      <a:majorFont>
        <a:latin typeface="Calibri Light"/>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TM55661986_wac_CP_V19" id="{030227AD-26D8-46F7-B412-6532AF4DDFEA}" vid="{787E6F9C-FC70-455D-8D81-5DEDA8A08FF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5C2645A-E767-4D7E-984D-234E531E4556}">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0F048343-1EA9-44C3-883E-652FAAF0713E}">
  <ds:schemaRefs>
    <ds:schemaRef ds:uri="http://schemas.microsoft.com/sharepoint/v3/contenttype/forms"/>
  </ds:schemaRefs>
</ds:datastoreItem>
</file>

<file path=customXml/itemProps3.xml><?xml version="1.0" encoding="utf-8"?>
<ds:datastoreItem xmlns:ds="http://schemas.openxmlformats.org/officeDocument/2006/customXml" ds:itemID="{5F2A2379-DD35-4769-BFD6-4857D72F808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Tech presentation</Template>
  <TotalTime>809</TotalTime>
  <Words>2201</Words>
  <Application>Microsoft Office PowerPoint</Application>
  <PresentationFormat>Widescreen</PresentationFormat>
  <Paragraphs>180</Paragraphs>
  <Slides>21</Slides>
  <Notes>18</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21</vt:i4>
      </vt:variant>
    </vt:vector>
  </HeadingPairs>
  <TitlesOfParts>
    <vt:vector size="30" baseType="lpstr">
      <vt:lpstr>Aptos</vt:lpstr>
      <vt:lpstr>Arial</vt:lpstr>
      <vt:lpstr>Calibri</vt:lpstr>
      <vt:lpstr>Calibri Light</vt:lpstr>
      <vt:lpstr>Montserrat</vt:lpstr>
      <vt:lpstr>Source Sans Pro</vt:lpstr>
      <vt:lpstr>Wingdings</vt:lpstr>
      <vt:lpstr>Custom</vt:lpstr>
      <vt:lpstr>Office Theme</vt:lpstr>
      <vt:lpstr>MINI PROJECT PRESENTATION</vt:lpstr>
      <vt:lpstr>Team MEMBERS CSE-6D Group 10</vt:lpstr>
      <vt:lpstr>CONTENTS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MINI PROJECT PRESENTATION</dc:title>
  <dc:creator>VIPUL VIBHAS SINGH</dc:creator>
  <cp:lastModifiedBy>VIPUL VIBHAS SINGH</cp:lastModifiedBy>
  <cp:revision>2</cp:revision>
  <dcterms:created xsi:type="dcterms:W3CDTF">2024-05-07T19:12:04Z</dcterms:created>
  <dcterms:modified xsi:type="dcterms:W3CDTF">2024-05-08T08:41:16Z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